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8" r:id="rId5"/>
  </p:sldMasterIdLst>
  <p:notesMasterIdLst>
    <p:notesMasterId r:id="rId23"/>
  </p:notesMasterIdLst>
  <p:sldIdLst>
    <p:sldId id="257" r:id="rId6"/>
    <p:sldId id="264" r:id="rId7"/>
    <p:sldId id="285" r:id="rId8"/>
    <p:sldId id="258" r:id="rId9"/>
    <p:sldId id="260" r:id="rId10"/>
    <p:sldId id="281" r:id="rId11"/>
    <p:sldId id="262" r:id="rId12"/>
    <p:sldId id="274" r:id="rId13"/>
    <p:sldId id="279" r:id="rId14"/>
    <p:sldId id="280" r:id="rId15"/>
    <p:sldId id="267" r:id="rId16"/>
    <p:sldId id="268" r:id="rId17"/>
    <p:sldId id="263" r:id="rId18"/>
    <p:sldId id="286" r:id="rId19"/>
    <p:sldId id="287" r:id="rId20"/>
    <p:sldId id="288" r:id="rId21"/>
    <p:sldId id="275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878" autoAdjust="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31E65A-7ECA-49DC-85FD-C80B095A6C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EBB539A-363E-4E31-A2AD-09DC9F0458E0}">
      <dgm:prSet/>
      <dgm:spPr/>
      <dgm:t>
        <a:bodyPr/>
        <a:lstStyle/>
        <a:p>
          <a:r>
            <a:rPr lang="en-US"/>
            <a:t>President -</a:t>
          </a:r>
        </a:p>
      </dgm:t>
    </dgm:pt>
    <dgm:pt modelId="{C4A2E886-4950-440B-A686-40B32ECE089F}" type="parTrans" cxnId="{A138E47F-B056-407E-93A5-CAC7FEE7C1A7}">
      <dgm:prSet/>
      <dgm:spPr/>
      <dgm:t>
        <a:bodyPr/>
        <a:lstStyle/>
        <a:p>
          <a:endParaRPr lang="en-US"/>
        </a:p>
      </dgm:t>
    </dgm:pt>
    <dgm:pt modelId="{AD8836CF-C7B8-45C9-8937-AC471D3378AC}" type="sibTrans" cxnId="{A138E47F-B056-407E-93A5-CAC7FEE7C1A7}">
      <dgm:prSet/>
      <dgm:spPr/>
      <dgm:t>
        <a:bodyPr/>
        <a:lstStyle/>
        <a:p>
          <a:endParaRPr lang="en-US"/>
        </a:p>
      </dgm:t>
    </dgm:pt>
    <dgm:pt modelId="{D7492680-A9F4-4C6B-9AA6-80B58FE9BDA5}">
      <dgm:prSet/>
      <dgm:spPr/>
      <dgm:t>
        <a:bodyPr/>
        <a:lstStyle/>
        <a:p>
          <a:r>
            <a:rPr lang="en-US"/>
            <a:t>Vice President – </a:t>
          </a:r>
        </a:p>
      </dgm:t>
    </dgm:pt>
    <dgm:pt modelId="{A8D2F47A-9D18-410A-A62F-4FDC3B4EE4EA}" type="parTrans" cxnId="{863812B0-6A81-4806-8A8B-4E88923DF622}">
      <dgm:prSet/>
      <dgm:spPr/>
      <dgm:t>
        <a:bodyPr/>
        <a:lstStyle/>
        <a:p>
          <a:endParaRPr lang="en-US"/>
        </a:p>
      </dgm:t>
    </dgm:pt>
    <dgm:pt modelId="{2B3FE6FC-775B-4877-A43D-0F11538AEC61}" type="sibTrans" cxnId="{863812B0-6A81-4806-8A8B-4E88923DF622}">
      <dgm:prSet/>
      <dgm:spPr/>
      <dgm:t>
        <a:bodyPr/>
        <a:lstStyle/>
        <a:p>
          <a:endParaRPr lang="en-US"/>
        </a:p>
      </dgm:t>
    </dgm:pt>
    <dgm:pt modelId="{11FB1ADF-2470-47D8-8578-C0748D66341D}">
      <dgm:prSet/>
      <dgm:spPr/>
      <dgm:t>
        <a:bodyPr/>
        <a:lstStyle/>
        <a:p>
          <a:r>
            <a:rPr lang="en-US"/>
            <a:t>Secretary – </a:t>
          </a:r>
        </a:p>
      </dgm:t>
    </dgm:pt>
    <dgm:pt modelId="{FBF7E5D0-93D1-477E-8527-C8470DE9A933}" type="parTrans" cxnId="{68BDF4C6-2F7D-40FF-9E17-2DF3086ECB78}">
      <dgm:prSet/>
      <dgm:spPr/>
      <dgm:t>
        <a:bodyPr/>
        <a:lstStyle/>
        <a:p>
          <a:endParaRPr lang="en-US"/>
        </a:p>
      </dgm:t>
    </dgm:pt>
    <dgm:pt modelId="{2F18B2DA-9DED-4629-A3F9-34BA009A4BE6}" type="sibTrans" cxnId="{68BDF4C6-2F7D-40FF-9E17-2DF3086ECB78}">
      <dgm:prSet/>
      <dgm:spPr/>
      <dgm:t>
        <a:bodyPr/>
        <a:lstStyle/>
        <a:p>
          <a:endParaRPr lang="en-US"/>
        </a:p>
      </dgm:t>
    </dgm:pt>
    <dgm:pt modelId="{2CC80D07-DF7A-4E81-A474-E37DC34AD5A9}">
      <dgm:prSet/>
      <dgm:spPr/>
      <dgm:t>
        <a:bodyPr/>
        <a:lstStyle/>
        <a:p>
          <a:r>
            <a:rPr lang="en-US"/>
            <a:t>Treasurer – </a:t>
          </a:r>
        </a:p>
      </dgm:t>
    </dgm:pt>
    <dgm:pt modelId="{960A7B19-4A95-4E3F-93CC-4D22726A83E1}" type="parTrans" cxnId="{B0794D90-8352-43E1-8EDD-ECBD8ED3874A}">
      <dgm:prSet/>
      <dgm:spPr/>
      <dgm:t>
        <a:bodyPr/>
        <a:lstStyle/>
        <a:p>
          <a:endParaRPr lang="en-US"/>
        </a:p>
      </dgm:t>
    </dgm:pt>
    <dgm:pt modelId="{0ED9C94B-D9B9-469E-B813-5D569597FFFA}" type="sibTrans" cxnId="{B0794D90-8352-43E1-8EDD-ECBD8ED3874A}">
      <dgm:prSet/>
      <dgm:spPr/>
      <dgm:t>
        <a:bodyPr/>
        <a:lstStyle/>
        <a:p>
          <a:endParaRPr lang="en-US"/>
        </a:p>
      </dgm:t>
    </dgm:pt>
    <dgm:pt modelId="{870F68F5-FF72-42C2-BC14-5A292FC56396}">
      <dgm:prSet/>
      <dgm:spPr/>
      <dgm:t>
        <a:bodyPr/>
        <a:lstStyle/>
        <a:p>
          <a:r>
            <a:rPr lang="en-US"/>
            <a:t>Head Negotiators -</a:t>
          </a:r>
        </a:p>
      </dgm:t>
    </dgm:pt>
    <dgm:pt modelId="{DBAFFF7C-3BD5-4817-A1E0-767C2A7124AB}" type="parTrans" cxnId="{C637F7D4-778F-4293-A80B-211F90E87471}">
      <dgm:prSet/>
      <dgm:spPr/>
      <dgm:t>
        <a:bodyPr/>
        <a:lstStyle/>
        <a:p>
          <a:endParaRPr lang="en-US"/>
        </a:p>
      </dgm:t>
    </dgm:pt>
    <dgm:pt modelId="{A7949988-A164-4D1C-AEE4-AE83101836C5}" type="sibTrans" cxnId="{C637F7D4-778F-4293-A80B-211F90E87471}">
      <dgm:prSet/>
      <dgm:spPr/>
      <dgm:t>
        <a:bodyPr/>
        <a:lstStyle/>
        <a:p>
          <a:endParaRPr lang="en-US"/>
        </a:p>
      </dgm:t>
    </dgm:pt>
    <dgm:pt modelId="{172ECB4E-5333-439F-A50F-E5C408B7BAA5}" type="pres">
      <dgm:prSet presAssocID="{5431E65A-7ECA-49DC-85FD-C80B095A6C7A}" presName="linear" presStyleCnt="0">
        <dgm:presLayoutVars>
          <dgm:animLvl val="lvl"/>
          <dgm:resizeHandles val="exact"/>
        </dgm:presLayoutVars>
      </dgm:prSet>
      <dgm:spPr/>
    </dgm:pt>
    <dgm:pt modelId="{2F304D3F-F347-4F36-A90B-628A67C0D840}" type="pres">
      <dgm:prSet presAssocID="{8EBB539A-363E-4E31-A2AD-09DC9F0458E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BEC1558-D08E-4F95-A2EB-F3EA26DD31F1}" type="pres">
      <dgm:prSet presAssocID="{AD8836CF-C7B8-45C9-8937-AC471D3378AC}" presName="spacer" presStyleCnt="0"/>
      <dgm:spPr/>
    </dgm:pt>
    <dgm:pt modelId="{B3358B36-912C-481C-B17E-58327A82D8D0}" type="pres">
      <dgm:prSet presAssocID="{D7492680-A9F4-4C6B-9AA6-80B58FE9BDA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4348236-D68B-4E79-A012-FA6239BB994C}" type="pres">
      <dgm:prSet presAssocID="{2B3FE6FC-775B-4877-A43D-0F11538AEC61}" presName="spacer" presStyleCnt="0"/>
      <dgm:spPr/>
    </dgm:pt>
    <dgm:pt modelId="{8C2358BE-45CD-4DA7-8CFD-E292EE5F613F}" type="pres">
      <dgm:prSet presAssocID="{11FB1ADF-2470-47D8-8578-C0748D66341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B417FB4-9B10-42D8-9205-5635A364B297}" type="pres">
      <dgm:prSet presAssocID="{2F18B2DA-9DED-4629-A3F9-34BA009A4BE6}" presName="spacer" presStyleCnt="0"/>
      <dgm:spPr/>
    </dgm:pt>
    <dgm:pt modelId="{01CA43E6-0D2C-4ADC-8228-BB013DC35F3B}" type="pres">
      <dgm:prSet presAssocID="{2CC80D07-DF7A-4E81-A474-E37DC34AD5A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4B3B4BB-ECC9-403B-8DD8-B9AB95EEFBE6}" type="pres">
      <dgm:prSet presAssocID="{0ED9C94B-D9B9-469E-B813-5D569597FFFA}" presName="spacer" presStyleCnt="0"/>
      <dgm:spPr/>
    </dgm:pt>
    <dgm:pt modelId="{F0E90CAC-6F3B-422D-BDA8-3D9112BA129C}" type="pres">
      <dgm:prSet presAssocID="{870F68F5-FF72-42C2-BC14-5A292FC5639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8653A17-FB4C-40F9-B412-F8EA6969414B}" type="presOf" srcId="{8EBB539A-363E-4E31-A2AD-09DC9F0458E0}" destId="{2F304D3F-F347-4F36-A90B-628A67C0D840}" srcOrd="0" destOrd="0" presId="urn:microsoft.com/office/officeart/2005/8/layout/vList2"/>
    <dgm:cxn modelId="{4712E52F-278B-456E-B491-2AA1449CF613}" type="presOf" srcId="{870F68F5-FF72-42C2-BC14-5A292FC56396}" destId="{F0E90CAC-6F3B-422D-BDA8-3D9112BA129C}" srcOrd="0" destOrd="0" presId="urn:microsoft.com/office/officeart/2005/8/layout/vList2"/>
    <dgm:cxn modelId="{04D7B262-5F1F-45D7-8E05-AAF0F07B5898}" type="presOf" srcId="{5431E65A-7ECA-49DC-85FD-C80B095A6C7A}" destId="{172ECB4E-5333-439F-A50F-E5C408B7BAA5}" srcOrd="0" destOrd="0" presId="urn:microsoft.com/office/officeart/2005/8/layout/vList2"/>
    <dgm:cxn modelId="{C74F226B-E11F-4580-A797-6E1B420422AA}" type="presOf" srcId="{2CC80D07-DF7A-4E81-A474-E37DC34AD5A9}" destId="{01CA43E6-0D2C-4ADC-8228-BB013DC35F3B}" srcOrd="0" destOrd="0" presId="urn:microsoft.com/office/officeart/2005/8/layout/vList2"/>
    <dgm:cxn modelId="{A138E47F-B056-407E-93A5-CAC7FEE7C1A7}" srcId="{5431E65A-7ECA-49DC-85FD-C80B095A6C7A}" destId="{8EBB539A-363E-4E31-A2AD-09DC9F0458E0}" srcOrd="0" destOrd="0" parTransId="{C4A2E886-4950-440B-A686-40B32ECE089F}" sibTransId="{AD8836CF-C7B8-45C9-8937-AC471D3378AC}"/>
    <dgm:cxn modelId="{B0794D90-8352-43E1-8EDD-ECBD8ED3874A}" srcId="{5431E65A-7ECA-49DC-85FD-C80B095A6C7A}" destId="{2CC80D07-DF7A-4E81-A474-E37DC34AD5A9}" srcOrd="3" destOrd="0" parTransId="{960A7B19-4A95-4E3F-93CC-4D22726A83E1}" sibTransId="{0ED9C94B-D9B9-469E-B813-5D569597FFFA}"/>
    <dgm:cxn modelId="{863812B0-6A81-4806-8A8B-4E88923DF622}" srcId="{5431E65A-7ECA-49DC-85FD-C80B095A6C7A}" destId="{D7492680-A9F4-4C6B-9AA6-80B58FE9BDA5}" srcOrd="1" destOrd="0" parTransId="{A8D2F47A-9D18-410A-A62F-4FDC3B4EE4EA}" sibTransId="{2B3FE6FC-775B-4877-A43D-0F11538AEC61}"/>
    <dgm:cxn modelId="{68BDF4C6-2F7D-40FF-9E17-2DF3086ECB78}" srcId="{5431E65A-7ECA-49DC-85FD-C80B095A6C7A}" destId="{11FB1ADF-2470-47D8-8578-C0748D66341D}" srcOrd="2" destOrd="0" parTransId="{FBF7E5D0-93D1-477E-8527-C8470DE9A933}" sibTransId="{2F18B2DA-9DED-4629-A3F9-34BA009A4BE6}"/>
    <dgm:cxn modelId="{C637F7D4-778F-4293-A80B-211F90E87471}" srcId="{5431E65A-7ECA-49DC-85FD-C80B095A6C7A}" destId="{870F68F5-FF72-42C2-BC14-5A292FC56396}" srcOrd="4" destOrd="0" parTransId="{DBAFFF7C-3BD5-4817-A1E0-767C2A7124AB}" sibTransId="{A7949988-A164-4D1C-AEE4-AE83101836C5}"/>
    <dgm:cxn modelId="{15D91BD5-F0A9-406A-88E6-DA1533317867}" type="presOf" srcId="{D7492680-A9F4-4C6B-9AA6-80B58FE9BDA5}" destId="{B3358B36-912C-481C-B17E-58327A82D8D0}" srcOrd="0" destOrd="0" presId="urn:microsoft.com/office/officeart/2005/8/layout/vList2"/>
    <dgm:cxn modelId="{120089DB-07A4-463A-B83A-BC77F246FA87}" type="presOf" srcId="{11FB1ADF-2470-47D8-8578-C0748D66341D}" destId="{8C2358BE-45CD-4DA7-8CFD-E292EE5F613F}" srcOrd="0" destOrd="0" presId="urn:microsoft.com/office/officeart/2005/8/layout/vList2"/>
    <dgm:cxn modelId="{68DDA091-CFEA-4068-B331-968EAC3EF7AF}" type="presParOf" srcId="{172ECB4E-5333-439F-A50F-E5C408B7BAA5}" destId="{2F304D3F-F347-4F36-A90B-628A67C0D840}" srcOrd="0" destOrd="0" presId="urn:microsoft.com/office/officeart/2005/8/layout/vList2"/>
    <dgm:cxn modelId="{8D087CEA-5326-47BF-9320-A177D927E3BE}" type="presParOf" srcId="{172ECB4E-5333-439F-A50F-E5C408B7BAA5}" destId="{1BEC1558-D08E-4F95-A2EB-F3EA26DD31F1}" srcOrd="1" destOrd="0" presId="urn:microsoft.com/office/officeart/2005/8/layout/vList2"/>
    <dgm:cxn modelId="{74BCE97D-987C-451B-A191-BA0D402B2D51}" type="presParOf" srcId="{172ECB4E-5333-439F-A50F-E5C408B7BAA5}" destId="{B3358B36-912C-481C-B17E-58327A82D8D0}" srcOrd="2" destOrd="0" presId="urn:microsoft.com/office/officeart/2005/8/layout/vList2"/>
    <dgm:cxn modelId="{649B43BB-D521-40C6-AE88-C80257A2C4A8}" type="presParOf" srcId="{172ECB4E-5333-439F-A50F-E5C408B7BAA5}" destId="{94348236-D68B-4E79-A012-FA6239BB994C}" srcOrd="3" destOrd="0" presId="urn:microsoft.com/office/officeart/2005/8/layout/vList2"/>
    <dgm:cxn modelId="{18BB13BC-74DE-4D08-884B-F18FC2FCC7FD}" type="presParOf" srcId="{172ECB4E-5333-439F-A50F-E5C408B7BAA5}" destId="{8C2358BE-45CD-4DA7-8CFD-E292EE5F613F}" srcOrd="4" destOrd="0" presId="urn:microsoft.com/office/officeart/2005/8/layout/vList2"/>
    <dgm:cxn modelId="{CCD6E093-A666-45AD-A009-210EAB0C1F18}" type="presParOf" srcId="{172ECB4E-5333-439F-A50F-E5C408B7BAA5}" destId="{CB417FB4-9B10-42D8-9205-5635A364B297}" srcOrd="5" destOrd="0" presId="urn:microsoft.com/office/officeart/2005/8/layout/vList2"/>
    <dgm:cxn modelId="{B0C51DB1-0E13-485B-A6F1-80C2A15B7F31}" type="presParOf" srcId="{172ECB4E-5333-439F-A50F-E5C408B7BAA5}" destId="{01CA43E6-0D2C-4ADC-8228-BB013DC35F3B}" srcOrd="6" destOrd="0" presId="urn:microsoft.com/office/officeart/2005/8/layout/vList2"/>
    <dgm:cxn modelId="{DAC6661D-CF5F-4BD2-8208-F170256FFB60}" type="presParOf" srcId="{172ECB4E-5333-439F-A50F-E5C408B7BAA5}" destId="{A4B3B4BB-ECC9-403B-8DD8-B9AB95EEFBE6}" srcOrd="7" destOrd="0" presId="urn:microsoft.com/office/officeart/2005/8/layout/vList2"/>
    <dgm:cxn modelId="{6BE52BC2-FEE3-4BFB-8961-0E4F4B34B6CC}" type="presParOf" srcId="{172ECB4E-5333-439F-A50F-E5C408B7BAA5}" destId="{F0E90CAC-6F3B-422D-BDA8-3D9112BA129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3DDC6-9C3F-4262-9E43-74A70187FD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D8CB759-F11A-4314-BE3D-7A5FC5C39C66}">
      <dgm:prSet/>
      <dgm:spPr/>
      <dgm:t>
        <a:bodyPr/>
        <a:lstStyle/>
        <a:p>
          <a:r>
            <a:rPr lang="en-US" b="1" i="0" baseline="0"/>
            <a:t>Do you have a student who needs a coat, shoes, eyeglasses, etc.?</a:t>
          </a:r>
          <a:endParaRPr lang="en-US"/>
        </a:p>
      </dgm:t>
    </dgm:pt>
    <dgm:pt modelId="{AED76455-4879-4C67-94B2-04594FFE14E8}" type="parTrans" cxnId="{1B64E607-F4CF-4A03-A2FD-982F91484631}">
      <dgm:prSet/>
      <dgm:spPr/>
      <dgm:t>
        <a:bodyPr/>
        <a:lstStyle/>
        <a:p>
          <a:endParaRPr lang="en-US"/>
        </a:p>
      </dgm:t>
    </dgm:pt>
    <dgm:pt modelId="{E0F1F5A1-1121-4FF7-912D-3A028C3A4311}" type="sibTrans" cxnId="{1B64E607-F4CF-4A03-A2FD-982F91484631}">
      <dgm:prSet/>
      <dgm:spPr/>
      <dgm:t>
        <a:bodyPr/>
        <a:lstStyle/>
        <a:p>
          <a:endParaRPr lang="en-US"/>
        </a:p>
      </dgm:t>
    </dgm:pt>
    <dgm:pt modelId="{075D4AB4-98D5-449C-A42A-DC0425C22497}">
      <dgm:prSet/>
      <dgm:spPr/>
      <dgm:t>
        <a:bodyPr/>
        <a:lstStyle/>
        <a:p>
          <a:r>
            <a:rPr lang="en-US" b="1" i="0" baseline="0"/>
            <a:t>Call 1-800-742-0047 or visit</a:t>
          </a:r>
          <a:endParaRPr lang="en-US"/>
        </a:p>
      </dgm:t>
    </dgm:pt>
    <dgm:pt modelId="{39408146-F9F8-4712-8234-EAB205F6F28E}" type="parTrans" cxnId="{11B56B9B-F461-42E9-8741-C1FE0F5D8E05}">
      <dgm:prSet/>
      <dgm:spPr/>
      <dgm:t>
        <a:bodyPr/>
        <a:lstStyle/>
        <a:p>
          <a:endParaRPr lang="en-US"/>
        </a:p>
      </dgm:t>
    </dgm:pt>
    <dgm:pt modelId="{80A6D403-0C2E-48F4-A6D3-076B9C2FB26F}" type="sibTrans" cxnId="{11B56B9B-F461-42E9-8741-C1FE0F5D8E05}">
      <dgm:prSet/>
      <dgm:spPr/>
      <dgm:t>
        <a:bodyPr/>
        <a:lstStyle/>
        <a:p>
          <a:endParaRPr lang="en-US"/>
        </a:p>
      </dgm:t>
    </dgm:pt>
    <dgm:pt modelId="{7794FFE8-4A8F-413C-99CF-80D64DAB4FAA}">
      <dgm:prSet/>
      <dgm:spPr/>
      <dgm:t>
        <a:bodyPr/>
        <a:lstStyle/>
        <a:p>
          <a:r>
            <a:rPr lang="en-US" b="1" i="0" baseline="0"/>
            <a:t>https://www.nsea.org/childrensfund</a:t>
          </a:r>
          <a:endParaRPr lang="en-US"/>
        </a:p>
      </dgm:t>
    </dgm:pt>
    <dgm:pt modelId="{6BB660DD-9F0A-4FAE-807E-2671CB9E58B6}" type="parTrans" cxnId="{D099B8F9-028E-4E90-8CCB-8C06BE6A87C9}">
      <dgm:prSet/>
      <dgm:spPr/>
      <dgm:t>
        <a:bodyPr/>
        <a:lstStyle/>
        <a:p>
          <a:endParaRPr lang="en-US"/>
        </a:p>
      </dgm:t>
    </dgm:pt>
    <dgm:pt modelId="{AF4835B3-9409-4486-A1E9-6B4E11D7E9FD}" type="sibTrans" cxnId="{D099B8F9-028E-4E90-8CCB-8C06BE6A87C9}">
      <dgm:prSet/>
      <dgm:spPr/>
      <dgm:t>
        <a:bodyPr/>
        <a:lstStyle/>
        <a:p>
          <a:endParaRPr lang="en-US"/>
        </a:p>
      </dgm:t>
    </dgm:pt>
    <dgm:pt modelId="{0269CE74-75D5-444E-B40B-533CE44A1CCD}" type="pres">
      <dgm:prSet presAssocID="{1563DDC6-9C3F-4262-9E43-74A70187FD2B}" presName="root" presStyleCnt="0">
        <dgm:presLayoutVars>
          <dgm:dir/>
          <dgm:resizeHandles val="exact"/>
        </dgm:presLayoutVars>
      </dgm:prSet>
      <dgm:spPr/>
    </dgm:pt>
    <dgm:pt modelId="{1DCAF9F4-298A-4ACF-8FFE-880F0C414775}" type="pres">
      <dgm:prSet presAssocID="{0D8CB759-F11A-4314-BE3D-7A5FC5C39C66}" presName="compNode" presStyleCnt="0"/>
      <dgm:spPr/>
    </dgm:pt>
    <dgm:pt modelId="{E15E43B5-0185-4BE4-88F7-3D4001B75E34}" type="pres">
      <dgm:prSet presAssocID="{0D8CB759-F11A-4314-BE3D-7A5FC5C39C66}" presName="bgRect" presStyleLbl="bgShp" presStyleIdx="0" presStyleCnt="3"/>
      <dgm:spPr/>
    </dgm:pt>
    <dgm:pt modelId="{E425D42E-1F2C-4B23-B300-C27FD39358E0}" type="pres">
      <dgm:prSet presAssocID="{0D8CB759-F11A-4314-BE3D-7A5FC5C39C6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e"/>
        </a:ext>
      </dgm:extLst>
    </dgm:pt>
    <dgm:pt modelId="{F6B0B8E2-D061-45C3-A953-1F9BC8C039FB}" type="pres">
      <dgm:prSet presAssocID="{0D8CB759-F11A-4314-BE3D-7A5FC5C39C66}" presName="spaceRect" presStyleCnt="0"/>
      <dgm:spPr/>
    </dgm:pt>
    <dgm:pt modelId="{7740124D-AA69-458C-8861-0490CC43AE66}" type="pres">
      <dgm:prSet presAssocID="{0D8CB759-F11A-4314-BE3D-7A5FC5C39C66}" presName="parTx" presStyleLbl="revTx" presStyleIdx="0" presStyleCnt="3">
        <dgm:presLayoutVars>
          <dgm:chMax val="0"/>
          <dgm:chPref val="0"/>
        </dgm:presLayoutVars>
      </dgm:prSet>
      <dgm:spPr/>
    </dgm:pt>
    <dgm:pt modelId="{13194EC8-D61A-4123-BE92-37A82F5A3F25}" type="pres">
      <dgm:prSet presAssocID="{E0F1F5A1-1121-4FF7-912D-3A028C3A4311}" presName="sibTrans" presStyleCnt="0"/>
      <dgm:spPr/>
    </dgm:pt>
    <dgm:pt modelId="{D3DD2C67-5B2D-4C0F-89DB-B0300814415E}" type="pres">
      <dgm:prSet presAssocID="{075D4AB4-98D5-449C-A42A-DC0425C22497}" presName="compNode" presStyleCnt="0"/>
      <dgm:spPr/>
    </dgm:pt>
    <dgm:pt modelId="{DBD521D1-53AA-4D78-8174-20B5F9B02ADB}" type="pres">
      <dgm:prSet presAssocID="{075D4AB4-98D5-449C-A42A-DC0425C22497}" presName="bgRect" presStyleLbl="bgShp" presStyleIdx="1" presStyleCnt="3"/>
      <dgm:spPr/>
    </dgm:pt>
    <dgm:pt modelId="{8DE56AF3-E3BA-41E7-8E54-5B01E023326A}" type="pres">
      <dgm:prSet presAssocID="{075D4AB4-98D5-449C-A42A-DC0425C2249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98069DC3-8C5B-4958-9EBD-B24B8488A4CB}" type="pres">
      <dgm:prSet presAssocID="{075D4AB4-98D5-449C-A42A-DC0425C22497}" presName="spaceRect" presStyleCnt="0"/>
      <dgm:spPr/>
    </dgm:pt>
    <dgm:pt modelId="{725DA2C3-F0AC-4277-8085-4AB8395F56AF}" type="pres">
      <dgm:prSet presAssocID="{075D4AB4-98D5-449C-A42A-DC0425C22497}" presName="parTx" presStyleLbl="revTx" presStyleIdx="1" presStyleCnt="3">
        <dgm:presLayoutVars>
          <dgm:chMax val="0"/>
          <dgm:chPref val="0"/>
        </dgm:presLayoutVars>
      </dgm:prSet>
      <dgm:spPr/>
    </dgm:pt>
    <dgm:pt modelId="{781408C5-6623-4BBA-AE5C-86DF0B5BAF6D}" type="pres">
      <dgm:prSet presAssocID="{80A6D403-0C2E-48F4-A6D3-076B9C2FB26F}" presName="sibTrans" presStyleCnt="0"/>
      <dgm:spPr/>
    </dgm:pt>
    <dgm:pt modelId="{87C32139-3C25-4DAE-92FA-2821CE62973E}" type="pres">
      <dgm:prSet presAssocID="{7794FFE8-4A8F-413C-99CF-80D64DAB4FAA}" presName="compNode" presStyleCnt="0"/>
      <dgm:spPr/>
    </dgm:pt>
    <dgm:pt modelId="{F5A25BD2-C4F8-48FA-A213-99CBB1E52339}" type="pres">
      <dgm:prSet presAssocID="{7794FFE8-4A8F-413C-99CF-80D64DAB4FAA}" presName="bgRect" presStyleLbl="bgShp" presStyleIdx="2" presStyleCnt="3"/>
      <dgm:spPr/>
    </dgm:pt>
    <dgm:pt modelId="{62A1B430-24A6-4FA3-81F0-D51D025BF29A}" type="pres">
      <dgm:prSet presAssocID="{7794FFE8-4A8F-413C-99CF-80D64DAB4FA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27661C6B-CC48-4180-9C15-0A0DF9DC7B9E}" type="pres">
      <dgm:prSet presAssocID="{7794FFE8-4A8F-413C-99CF-80D64DAB4FAA}" presName="spaceRect" presStyleCnt="0"/>
      <dgm:spPr/>
    </dgm:pt>
    <dgm:pt modelId="{57DF13D4-5BD2-4236-B944-1BC5A0B57824}" type="pres">
      <dgm:prSet presAssocID="{7794FFE8-4A8F-413C-99CF-80D64DAB4FA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B64E607-F4CF-4A03-A2FD-982F91484631}" srcId="{1563DDC6-9C3F-4262-9E43-74A70187FD2B}" destId="{0D8CB759-F11A-4314-BE3D-7A5FC5C39C66}" srcOrd="0" destOrd="0" parTransId="{AED76455-4879-4C67-94B2-04594FFE14E8}" sibTransId="{E0F1F5A1-1121-4FF7-912D-3A028C3A4311}"/>
    <dgm:cxn modelId="{C6CC3844-9C33-4E26-9C31-D66AFA022CE0}" type="presOf" srcId="{075D4AB4-98D5-449C-A42A-DC0425C22497}" destId="{725DA2C3-F0AC-4277-8085-4AB8395F56AF}" srcOrd="0" destOrd="0" presId="urn:microsoft.com/office/officeart/2018/2/layout/IconVerticalSolidList"/>
    <dgm:cxn modelId="{11B56B9B-F461-42E9-8741-C1FE0F5D8E05}" srcId="{1563DDC6-9C3F-4262-9E43-74A70187FD2B}" destId="{075D4AB4-98D5-449C-A42A-DC0425C22497}" srcOrd="1" destOrd="0" parTransId="{39408146-F9F8-4712-8234-EAB205F6F28E}" sibTransId="{80A6D403-0C2E-48F4-A6D3-076B9C2FB26F}"/>
    <dgm:cxn modelId="{6AB29AA9-ED1A-4CDA-88D1-D65D739C2824}" type="presOf" srcId="{0D8CB759-F11A-4314-BE3D-7A5FC5C39C66}" destId="{7740124D-AA69-458C-8861-0490CC43AE66}" srcOrd="0" destOrd="0" presId="urn:microsoft.com/office/officeart/2018/2/layout/IconVerticalSolidList"/>
    <dgm:cxn modelId="{0C6A13C2-14B6-4951-8728-6EA2DFF5C6E4}" type="presOf" srcId="{1563DDC6-9C3F-4262-9E43-74A70187FD2B}" destId="{0269CE74-75D5-444E-B40B-533CE44A1CCD}" srcOrd="0" destOrd="0" presId="urn:microsoft.com/office/officeart/2018/2/layout/IconVerticalSolidList"/>
    <dgm:cxn modelId="{4E681AF1-8F4A-41A2-A175-173EF098166E}" type="presOf" srcId="{7794FFE8-4A8F-413C-99CF-80D64DAB4FAA}" destId="{57DF13D4-5BD2-4236-B944-1BC5A0B57824}" srcOrd="0" destOrd="0" presId="urn:microsoft.com/office/officeart/2018/2/layout/IconVerticalSolidList"/>
    <dgm:cxn modelId="{D099B8F9-028E-4E90-8CCB-8C06BE6A87C9}" srcId="{1563DDC6-9C3F-4262-9E43-74A70187FD2B}" destId="{7794FFE8-4A8F-413C-99CF-80D64DAB4FAA}" srcOrd="2" destOrd="0" parTransId="{6BB660DD-9F0A-4FAE-807E-2671CB9E58B6}" sibTransId="{AF4835B3-9409-4486-A1E9-6B4E11D7E9FD}"/>
    <dgm:cxn modelId="{B07C2AC9-140A-4A37-8FC3-40818A0E2145}" type="presParOf" srcId="{0269CE74-75D5-444E-B40B-533CE44A1CCD}" destId="{1DCAF9F4-298A-4ACF-8FFE-880F0C414775}" srcOrd="0" destOrd="0" presId="urn:microsoft.com/office/officeart/2018/2/layout/IconVerticalSolidList"/>
    <dgm:cxn modelId="{40E3D5FD-FB6D-4CA9-A38E-44FC088B0818}" type="presParOf" srcId="{1DCAF9F4-298A-4ACF-8FFE-880F0C414775}" destId="{E15E43B5-0185-4BE4-88F7-3D4001B75E34}" srcOrd="0" destOrd="0" presId="urn:microsoft.com/office/officeart/2018/2/layout/IconVerticalSolidList"/>
    <dgm:cxn modelId="{22252286-4D4F-4E12-97A7-07253C10821D}" type="presParOf" srcId="{1DCAF9F4-298A-4ACF-8FFE-880F0C414775}" destId="{E425D42E-1F2C-4B23-B300-C27FD39358E0}" srcOrd="1" destOrd="0" presId="urn:microsoft.com/office/officeart/2018/2/layout/IconVerticalSolidList"/>
    <dgm:cxn modelId="{55D629F6-39D1-4CC9-9F57-744063EAE548}" type="presParOf" srcId="{1DCAF9F4-298A-4ACF-8FFE-880F0C414775}" destId="{F6B0B8E2-D061-45C3-A953-1F9BC8C039FB}" srcOrd="2" destOrd="0" presId="urn:microsoft.com/office/officeart/2018/2/layout/IconVerticalSolidList"/>
    <dgm:cxn modelId="{644F81F9-E28F-44BC-8B3E-7DA651146F23}" type="presParOf" srcId="{1DCAF9F4-298A-4ACF-8FFE-880F0C414775}" destId="{7740124D-AA69-458C-8861-0490CC43AE66}" srcOrd="3" destOrd="0" presId="urn:microsoft.com/office/officeart/2018/2/layout/IconVerticalSolidList"/>
    <dgm:cxn modelId="{F33B033D-F98F-44FA-ACE4-C10C14389C14}" type="presParOf" srcId="{0269CE74-75D5-444E-B40B-533CE44A1CCD}" destId="{13194EC8-D61A-4123-BE92-37A82F5A3F25}" srcOrd="1" destOrd="0" presId="urn:microsoft.com/office/officeart/2018/2/layout/IconVerticalSolidList"/>
    <dgm:cxn modelId="{6E3AD22B-A19D-49A0-890F-25009D2333AA}" type="presParOf" srcId="{0269CE74-75D5-444E-B40B-533CE44A1CCD}" destId="{D3DD2C67-5B2D-4C0F-89DB-B0300814415E}" srcOrd="2" destOrd="0" presId="urn:microsoft.com/office/officeart/2018/2/layout/IconVerticalSolidList"/>
    <dgm:cxn modelId="{16CFEA5F-AD3C-4C64-8A44-666757FAC597}" type="presParOf" srcId="{D3DD2C67-5B2D-4C0F-89DB-B0300814415E}" destId="{DBD521D1-53AA-4D78-8174-20B5F9B02ADB}" srcOrd="0" destOrd="0" presId="urn:microsoft.com/office/officeart/2018/2/layout/IconVerticalSolidList"/>
    <dgm:cxn modelId="{EE5A62B9-D4D2-4426-A468-F65BA720E50E}" type="presParOf" srcId="{D3DD2C67-5B2D-4C0F-89DB-B0300814415E}" destId="{8DE56AF3-E3BA-41E7-8E54-5B01E023326A}" srcOrd="1" destOrd="0" presId="urn:microsoft.com/office/officeart/2018/2/layout/IconVerticalSolidList"/>
    <dgm:cxn modelId="{D91FC53B-3BD0-44C2-B1FF-A49CD8E767F6}" type="presParOf" srcId="{D3DD2C67-5B2D-4C0F-89DB-B0300814415E}" destId="{98069DC3-8C5B-4958-9EBD-B24B8488A4CB}" srcOrd="2" destOrd="0" presId="urn:microsoft.com/office/officeart/2018/2/layout/IconVerticalSolidList"/>
    <dgm:cxn modelId="{F79927E3-844A-4544-BB14-029285EA29AA}" type="presParOf" srcId="{D3DD2C67-5B2D-4C0F-89DB-B0300814415E}" destId="{725DA2C3-F0AC-4277-8085-4AB8395F56AF}" srcOrd="3" destOrd="0" presId="urn:microsoft.com/office/officeart/2018/2/layout/IconVerticalSolidList"/>
    <dgm:cxn modelId="{FBD892B7-235F-45D1-9274-DCB5C20C42DF}" type="presParOf" srcId="{0269CE74-75D5-444E-B40B-533CE44A1CCD}" destId="{781408C5-6623-4BBA-AE5C-86DF0B5BAF6D}" srcOrd="3" destOrd="0" presId="urn:microsoft.com/office/officeart/2018/2/layout/IconVerticalSolidList"/>
    <dgm:cxn modelId="{054653C4-5F4A-4A16-A37C-E846E80DDF15}" type="presParOf" srcId="{0269CE74-75D5-444E-B40B-533CE44A1CCD}" destId="{87C32139-3C25-4DAE-92FA-2821CE62973E}" srcOrd="4" destOrd="0" presId="urn:microsoft.com/office/officeart/2018/2/layout/IconVerticalSolidList"/>
    <dgm:cxn modelId="{C4D265E6-9C14-4294-BA14-571794D136A2}" type="presParOf" srcId="{87C32139-3C25-4DAE-92FA-2821CE62973E}" destId="{F5A25BD2-C4F8-48FA-A213-99CBB1E52339}" srcOrd="0" destOrd="0" presId="urn:microsoft.com/office/officeart/2018/2/layout/IconVerticalSolidList"/>
    <dgm:cxn modelId="{177873C8-CB54-4DE5-9CF4-F18F44C5AEF3}" type="presParOf" srcId="{87C32139-3C25-4DAE-92FA-2821CE62973E}" destId="{62A1B430-24A6-4FA3-81F0-D51D025BF29A}" srcOrd="1" destOrd="0" presId="urn:microsoft.com/office/officeart/2018/2/layout/IconVerticalSolidList"/>
    <dgm:cxn modelId="{8B9B8EB2-757B-4D73-BB60-C1BCB20A2A84}" type="presParOf" srcId="{87C32139-3C25-4DAE-92FA-2821CE62973E}" destId="{27661C6B-CC48-4180-9C15-0A0DF9DC7B9E}" srcOrd="2" destOrd="0" presId="urn:microsoft.com/office/officeart/2018/2/layout/IconVerticalSolidList"/>
    <dgm:cxn modelId="{C3B07A7E-8E5F-4013-92A7-D6D682924C60}" type="presParOf" srcId="{87C32139-3C25-4DAE-92FA-2821CE62973E}" destId="{57DF13D4-5BD2-4236-B944-1BC5A0B5782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04D3F-F347-4F36-A90B-628A67C0D840}">
      <dsp:nvSpPr>
        <dsp:cNvPr id="0" name=""/>
        <dsp:cNvSpPr/>
      </dsp:nvSpPr>
      <dsp:spPr>
        <a:xfrm>
          <a:off x="0" y="45351"/>
          <a:ext cx="4238257" cy="479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President -</a:t>
          </a:r>
        </a:p>
      </dsp:txBody>
      <dsp:txXfrm>
        <a:off x="23388" y="68739"/>
        <a:ext cx="4191481" cy="432338"/>
      </dsp:txXfrm>
    </dsp:sp>
    <dsp:sp modelId="{B3358B36-912C-481C-B17E-58327A82D8D0}">
      <dsp:nvSpPr>
        <dsp:cNvPr id="0" name=""/>
        <dsp:cNvSpPr/>
      </dsp:nvSpPr>
      <dsp:spPr>
        <a:xfrm>
          <a:off x="0" y="584946"/>
          <a:ext cx="4238257" cy="479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Vice President – </a:t>
          </a:r>
        </a:p>
      </dsp:txBody>
      <dsp:txXfrm>
        <a:off x="23388" y="608334"/>
        <a:ext cx="4191481" cy="432338"/>
      </dsp:txXfrm>
    </dsp:sp>
    <dsp:sp modelId="{8C2358BE-45CD-4DA7-8CFD-E292EE5F613F}">
      <dsp:nvSpPr>
        <dsp:cNvPr id="0" name=""/>
        <dsp:cNvSpPr/>
      </dsp:nvSpPr>
      <dsp:spPr>
        <a:xfrm>
          <a:off x="0" y="1124541"/>
          <a:ext cx="4238257" cy="479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Secretary – </a:t>
          </a:r>
        </a:p>
      </dsp:txBody>
      <dsp:txXfrm>
        <a:off x="23388" y="1147929"/>
        <a:ext cx="4191481" cy="432338"/>
      </dsp:txXfrm>
    </dsp:sp>
    <dsp:sp modelId="{01CA43E6-0D2C-4ADC-8228-BB013DC35F3B}">
      <dsp:nvSpPr>
        <dsp:cNvPr id="0" name=""/>
        <dsp:cNvSpPr/>
      </dsp:nvSpPr>
      <dsp:spPr>
        <a:xfrm>
          <a:off x="0" y="1664136"/>
          <a:ext cx="4238257" cy="479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Treasurer – </a:t>
          </a:r>
        </a:p>
      </dsp:txBody>
      <dsp:txXfrm>
        <a:off x="23388" y="1687524"/>
        <a:ext cx="4191481" cy="432338"/>
      </dsp:txXfrm>
    </dsp:sp>
    <dsp:sp modelId="{F0E90CAC-6F3B-422D-BDA8-3D9112BA129C}">
      <dsp:nvSpPr>
        <dsp:cNvPr id="0" name=""/>
        <dsp:cNvSpPr/>
      </dsp:nvSpPr>
      <dsp:spPr>
        <a:xfrm>
          <a:off x="0" y="2203731"/>
          <a:ext cx="4238257" cy="479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Head Negotiators -</a:t>
          </a:r>
        </a:p>
      </dsp:txBody>
      <dsp:txXfrm>
        <a:off x="23388" y="2227119"/>
        <a:ext cx="4191481" cy="432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E43B5-0185-4BE4-88F7-3D4001B75E34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25D42E-1F2C-4B23-B300-C27FD39358E0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0124D-AA69-458C-8861-0490CC43AE66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/>
            <a:t>Do you have a student who needs a coat, shoes, eyeglasses, etc.?</a:t>
          </a:r>
          <a:endParaRPr lang="en-US" sz="2000" kern="1200"/>
        </a:p>
      </dsp:txBody>
      <dsp:txXfrm>
        <a:off x="1941716" y="718"/>
        <a:ext cx="4571887" cy="1681139"/>
      </dsp:txXfrm>
    </dsp:sp>
    <dsp:sp modelId="{DBD521D1-53AA-4D78-8174-20B5F9B02ADB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56AF3-E3BA-41E7-8E54-5B01E023326A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DA2C3-F0AC-4277-8085-4AB8395F56AF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/>
            <a:t>Call 1-800-742-0047 or visit</a:t>
          </a:r>
          <a:endParaRPr lang="en-US" sz="2000" kern="1200"/>
        </a:p>
      </dsp:txBody>
      <dsp:txXfrm>
        <a:off x="1941716" y="2102143"/>
        <a:ext cx="4571887" cy="1681139"/>
      </dsp:txXfrm>
    </dsp:sp>
    <dsp:sp modelId="{F5A25BD2-C4F8-48FA-A213-99CBB1E52339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1B430-24A6-4FA3-81F0-D51D025BF29A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F13D4-5BD2-4236-B944-1BC5A0B57824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baseline="0"/>
            <a:t>https://www.nsea.org/childrensfund</a:t>
          </a:r>
          <a:endParaRPr lang="en-US" sz="2000" kern="1200"/>
        </a:p>
      </dsp:txBody>
      <dsp:txXfrm>
        <a:off x="1941716" y="4203567"/>
        <a:ext cx="4571887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53F26-2B26-4394-86BE-2C1E4ACB01A4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5F6C4-CB64-4EE2-B230-4500E20FA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3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6405113a3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6405113a3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43d1260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43d1260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43d1260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43d1260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, qr code&#10;&#10;Description automatically generated">
            <a:extLst>
              <a:ext uri="{FF2B5EF4-FFF2-40B4-BE49-F238E27FC236}">
                <a16:creationId xmlns:a16="http://schemas.microsoft.com/office/drawing/2014/main" id="{9CFD5E9C-3326-451B-2113-46F904563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4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957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3AFCE-E7D3-23E5-3C8D-C2BB19BED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781A-B806-4A82-836D-6574E76A1707}" type="datetimeFigureOut">
              <a:rPr lang="en-US"/>
              <a:pPr>
                <a:defRPr/>
              </a:pPr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79F8F-C05B-ADE1-E525-EF3D9BAE4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8000D-2D16-616B-0C22-8725737DF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E7063-FF07-4A9B-B425-4C7056022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4362E-6608-7C74-A602-1F87667DC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E62CC-C82E-448A-B4C4-58E232D7FB0C}" type="datetimeFigureOut">
              <a:rPr lang="en-US"/>
              <a:pPr>
                <a:defRPr/>
              </a:pPr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AE79E-6915-BE5B-EE60-F3E3D729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A7B0F-04AB-056F-697F-478DF5FF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888CC-B5E6-4846-8AAC-1DE1E9575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3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D6B2400-0E56-4815-BE1A-A45048F7C5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81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179A1-01E3-4B4E-BBC9-AF3850E8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2244" y="1122363"/>
            <a:ext cx="693575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7A766-984D-4E0F-B3FA-F2BBFCCA1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2244" y="3602038"/>
            <a:ext cx="693575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7EF1F-62FB-4439-9C57-C68588F63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9A8-DFBE-4811-AEB9-C02F014FAB2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CEAD9-1FD2-42A3-9D47-96378DB4B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35E4F-1B62-4861-ABC0-59EBC3E77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1781-981C-4FF6-918C-8A944604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02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70317F48-9E68-4A5B-86E9-68289402BD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56B00F-94A7-4DE8-B55D-6DC0A4B8A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3079"/>
            <a:ext cx="10515600" cy="1325563"/>
          </a:xfrm>
          <a:solidFill>
            <a:schemeClr val="bg1">
              <a:alpha val="51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09A8A-504A-4325-A3CA-EBF4939A0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5167"/>
            <a:ext cx="10515600" cy="332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C0C8A-7627-41E1-9836-0357C47FF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9A8-DFBE-4811-AEB9-C02F014FAB2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EDEDD-7482-400C-B393-B08F68266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8B3B3-880B-45D4-A1DE-BB7BFE84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1781-981C-4FF6-918C-8A944604667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55F1EE1-D446-4081-BC48-0FE8C15C6F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007" y="5940245"/>
            <a:ext cx="1724299" cy="98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7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03C9BC64-DCF4-495C-99F4-4D08B39FA0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86BB19-170D-4F4D-98FA-7AC4E4098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C4E0F-483A-4367-9F5D-70095007E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2EC9D-ACC0-4DE6-B7C5-5DE957BAD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9A8-DFBE-4811-AEB9-C02F014FAB2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960F1-EBF6-4554-8BE7-906BE42F2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AD78F-9016-4970-8E5F-DF9708739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1781-981C-4FF6-918C-8A94460466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579AD0C-0FB3-4C63-808A-B3C7E9AE6A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007" y="5940245"/>
            <a:ext cx="1724299" cy="98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38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ED1D0-1656-4017-921D-AA3408D8E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620" y="365125"/>
            <a:ext cx="1043318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DCF0-1A33-4808-89F8-B3747EB90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0620" y="1825625"/>
            <a:ext cx="509918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9FC51-1698-455E-8595-EDB0A8010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C73DE-D0E7-43DC-B5CF-E80CBD964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9A8-DFBE-4811-AEB9-C02F014FAB2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BD30F-EB7B-414D-A1E1-FDC31AE5E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6B367-CD7F-48FE-BFBD-536B3288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1781-981C-4FF6-918C-8A94460466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A13D053A-1E80-4BD4-974E-6DC9187ACC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8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5F62-6B2B-4B3A-80DA-291ACD5D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44098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15826-89CC-403D-B0B3-093D717C4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681163"/>
            <a:ext cx="5083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F0F684-FC06-4B46-A01F-F0D4323D9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505075"/>
            <a:ext cx="50831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CF1182-EA6B-410B-9BFB-6260D22F5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87E618-FE41-400A-B384-F27BEF99B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70A48C-A869-4876-AF6E-8035B3FD6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9A8-DFBE-4811-AEB9-C02F014FAB2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CDC800-67A1-4CE6-9CDD-4304438F0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3945CC-1440-45E3-AB35-BBF954FF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1781-981C-4FF6-918C-8A944604667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D40BFA08-5339-4FDF-906F-077DE7D9B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50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63DFD6F7-2617-4AC6-954E-9E90C72136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82" t="-3182"/>
          <a:stretch/>
        </p:blipFill>
        <p:spPr>
          <a:xfrm rot="16200000">
            <a:off x="5156374" y="-5542040"/>
            <a:ext cx="1543352" cy="126274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5702B7-A522-4B5D-BD6D-39C1AD7CF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96250-3F6F-49BD-B3F4-0FC8DE546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9A8-DFBE-4811-AEB9-C02F014FAB2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E1A40-44C8-4F60-B69D-401818C8C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438E4-36C7-4A22-851A-A7A23723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1781-981C-4FF6-918C-8A944604667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47C240E-B394-48DA-88BF-D68586A85A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395" y="557335"/>
            <a:ext cx="1724299" cy="98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90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D04933-483D-4584-B020-00EFD9F5F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9A8-DFBE-4811-AEB9-C02F014FAB2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DA5F16-B1CD-4211-A856-014F0A3E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463DA-D317-4C65-BE69-F0382DBA8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1781-981C-4FF6-918C-8A944604667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0319E3AE-E533-4326-AB99-359A9791F8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05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0623F-5B9C-4531-AD07-1FBA67C0B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55D6B-6B91-45D6-9034-1C72B1FAF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016C9-DD1B-446C-B181-0074FFE8B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6B31A-54B8-4030-AF7D-BAEDB2967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9A8-DFBE-4811-AEB9-C02F014FAB2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4DB3F-1DE5-40CA-B88D-7C537C22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F3FCD-B043-41C2-B802-865966A0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1781-981C-4FF6-918C-8A944604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1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61A0DAF-81D9-4847-A139-5853FF867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6458"/>
            <a:ext cx="1044098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5294"/>
            <a:ext cx="50831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385156"/>
            <a:ext cx="5083175" cy="33496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431213"/>
            <a:ext cx="5183188" cy="7490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385156"/>
            <a:ext cx="5183188" cy="33496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377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23668-C0DB-4454-835D-3DA6A0FF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53732E-1F77-42B5-8C04-B0A0A2C1B0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F84E6B-182C-4AC4-BA02-1E029A2FB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4F6EB-7500-4E4C-875F-48407B67E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9A8-DFBE-4811-AEB9-C02F014FAB2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C9DE0-D508-4762-B457-0B0CA0F69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8BF5A-91D6-4FFE-8483-0A710890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1781-981C-4FF6-918C-8A944604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51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C7253-AA9E-45EA-9E52-878C799E9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AE65EE-AF7E-4624-A010-48467F684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C7FA0-B7BB-472E-8D35-DCFA2AACE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9A8-DFBE-4811-AEB9-C02F014FAB2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820FF-70B8-4454-9F56-27D1775FB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56909-D16C-4700-8615-4C2862FD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1781-981C-4FF6-918C-8A944604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45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ACF1E2-DDDE-4928-970A-E8C63E16D4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53CF0A-8746-4C47-9B19-62E19515A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BDF2C-63E8-404D-8DFC-7C7F6C0D3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9A8-DFBE-4811-AEB9-C02F014FAB2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4EDB7-D5B6-45A7-990C-F2912FB7F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38D6-235F-46B4-AC56-9928559F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1781-981C-4FF6-918C-8A944604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98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rot="10800000" flipH="1">
            <a:off x="0" y="1550800"/>
            <a:ext cx="12192000" cy="530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3"/>
          <p:cNvSpPr/>
          <p:nvPr/>
        </p:nvSpPr>
        <p:spPr>
          <a:xfrm flipH="1">
            <a:off x="6035504" y="761799"/>
            <a:ext cx="6156497" cy="787336"/>
          </a:xfrm>
          <a:custGeom>
            <a:avLst/>
            <a:gdLst/>
            <a:ahLst/>
            <a:cxnLst/>
            <a:rect l="l" t="t" r="r" b="b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3"/>
          <p:cNvSpPr/>
          <p:nvPr/>
        </p:nvSpPr>
        <p:spPr>
          <a:xfrm rot="10800000">
            <a:off x="6035504" y="1549510"/>
            <a:ext cx="6156497" cy="761461"/>
          </a:xfrm>
          <a:custGeom>
            <a:avLst/>
            <a:gdLst/>
            <a:ahLst/>
            <a:cxnLst/>
            <a:rect l="l" t="t" r="r" b="b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ts val="3000"/>
              <a:buChar char="●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41854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144BD-9B76-40B2-AEBD-DAC382432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01C25F-6429-42DF-B9AE-638069B74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9E3A51F-64D6-4E30-BAF9-A0D93E1DBB4B}"/>
              </a:ext>
            </a:extLst>
          </p:cNvPr>
          <p:cNvGrpSpPr/>
          <p:nvPr userDrawn="1"/>
        </p:nvGrpSpPr>
        <p:grpSpPr>
          <a:xfrm>
            <a:off x="0" y="-111969"/>
            <a:ext cx="12309264" cy="1645363"/>
            <a:chOff x="0" y="-111969"/>
            <a:chExt cx="12309264" cy="1645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F2F2BE-0780-4FF1-84DA-5AD5D69046EA}"/>
                </a:ext>
              </a:extLst>
            </p:cNvPr>
            <p:cNvSpPr/>
            <p:nvPr/>
          </p:nvSpPr>
          <p:spPr>
            <a:xfrm>
              <a:off x="0" y="1"/>
              <a:ext cx="12192000" cy="1533393"/>
            </a:xfrm>
            <a:prstGeom prst="rect">
              <a:avLst/>
            </a:prstGeom>
            <a:solidFill>
              <a:srgbClr val="1841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13C64A3-A4AD-433E-9C69-5E906D5FB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99"/>
            <a:stretch/>
          </p:blipFill>
          <p:spPr>
            <a:xfrm>
              <a:off x="175936" y="180879"/>
              <a:ext cx="2831598" cy="119072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8B14D0-7390-44C9-8283-0DB7A95D642C}"/>
                </a:ext>
              </a:extLst>
            </p:cNvPr>
            <p:cNvSpPr txBox="1"/>
            <p:nvPr/>
          </p:nvSpPr>
          <p:spPr>
            <a:xfrm>
              <a:off x="4215131" y="-111969"/>
              <a:ext cx="80941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>
                  <a:solidFill>
                    <a:srgbClr val="FEC658"/>
                  </a:solidFill>
                  <a:latin typeface="Myriad Pro" panose="020B0503030403020204" pitchFamily="34" charset="0"/>
                </a:rPr>
                <a:t>#</a:t>
              </a:r>
              <a:r>
                <a:rPr lang="en-US" sz="8000" b="1">
                  <a:solidFill>
                    <a:schemeClr val="bg1"/>
                  </a:solidFill>
                  <a:latin typeface="Myriad Pro" panose="020B0503030403020204" pitchFamily="34" charset="0"/>
                </a:rPr>
                <a:t>YOU</a:t>
              </a:r>
              <a:r>
                <a:rPr lang="en-US" sz="8000" b="1">
                  <a:solidFill>
                    <a:srgbClr val="FEC658"/>
                  </a:solidFill>
                  <a:latin typeface="Myriad Pro" panose="020B0503030403020204" pitchFamily="34" charset="0"/>
                </a:rPr>
                <a:t>BELONG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70AF3A4-9527-4415-A42B-9EBD0CD4158B}"/>
                </a:ext>
              </a:extLst>
            </p:cNvPr>
            <p:cNvCxnSpPr>
              <a:cxnSpLocks/>
            </p:cNvCxnSpPr>
            <p:nvPr/>
          </p:nvCxnSpPr>
          <p:spPr>
            <a:xfrm>
              <a:off x="2960879" y="1063689"/>
              <a:ext cx="923112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6448DB-875E-40AA-9B00-D84210A05449}"/>
                </a:ext>
              </a:extLst>
            </p:cNvPr>
            <p:cNvSpPr txBox="1"/>
            <p:nvPr/>
          </p:nvSpPr>
          <p:spPr>
            <a:xfrm>
              <a:off x="3340359" y="1194840"/>
              <a:ext cx="86757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aseline="30000">
                  <a:solidFill>
                    <a:schemeClr val="bg1"/>
                  </a:solidFill>
                  <a:latin typeface="Tw Cen MT" panose="020B0602020104020603" pitchFamily="34" charset="0"/>
                </a:rPr>
                <a:t>605 S. 14th St. Lincoln, NE 68508 </a:t>
              </a:r>
              <a:r>
                <a:rPr lang="en-US" sz="2400" baseline="30000">
                  <a:solidFill>
                    <a:schemeClr val="bg1"/>
                  </a:solidFill>
                  <a:latin typeface="Wingdings" panose="05000000000000000000" pitchFamily="2" charset="2"/>
                </a:rPr>
                <a:t>l</a:t>
              </a:r>
              <a:r>
                <a:rPr lang="en-US" sz="1200" baseline="30000">
                  <a:solidFill>
                    <a:schemeClr val="bg1"/>
                  </a:solidFill>
                  <a:latin typeface="Wingdings" panose="05000000000000000000" pitchFamily="2" charset="2"/>
                </a:rPr>
                <a:t> </a:t>
              </a:r>
              <a:r>
                <a:rPr lang="en-US" sz="2400" baseline="30000">
                  <a:solidFill>
                    <a:schemeClr val="bg1"/>
                  </a:solidFill>
                  <a:latin typeface="Tw Cen MT" panose="020B0602020104020603" pitchFamily="34" charset="0"/>
                </a:rPr>
                <a:t>(402) 475-7611 </a:t>
              </a:r>
              <a:r>
                <a:rPr lang="en-US" sz="2400" baseline="30000">
                  <a:solidFill>
                    <a:schemeClr val="bg1"/>
                  </a:solidFill>
                  <a:latin typeface="Wingdings" panose="05000000000000000000" pitchFamily="2" charset="2"/>
                </a:rPr>
                <a:t>l</a:t>
              </a:r>
              <a:r>
                <a:rPr lang="en-US" sz="2400" baseline="30000">
                  <a:solidFill>
                    <a:schemeClr val="bg1"/>
                  </a:solidFill>
                  <a:latin typeface="Tw Cen MT" panose="020B0602020104020603" pitchFamily="34" charset="0"/>
                </a:rPr>
                <a:t> (800) 742-0047  www.nsea.org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5623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8A79624-4A49-49D8-8B34-DA402D2873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79"/>
          <a:stretch/>
        </p:blipFill>
        <p:spPr>
          <a:xfrm>
            <a:off x="65313" y="0"/>
            <a:ext cx="1455576" cy="6756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EFDD89B-30BD-4602-A878-4D9856692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0646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66B5AC-5F41-4E13-959B-EF66A2E56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0646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7949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E82D51B7-B8BD-7C90-F14D-AB4BD5EA7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&#10;&#10;Description automatically generated">
            <a:extLst>
              <a:ext uri="{FF2B5EF4-FFF2-40B4-BE49-F238E27FC236}">
                <a16:creationId xmlns:a16="http://schemas.microsoft.com/office/drawing/2014/main" id="{0C3BFA7C-877C-D4E2-983B-5C7F944BA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275" y="5940425"/>
            <a:ext cx="172402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3079"/>
            <a:ext cx="10515600" cy="1325563"/>
          </a:xfrm>
          <a:solidFill>
            <a:schemeClr val="bg1">
              <a:alpha val="51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55167"/>
            <a:ext cx="10515600" cy="332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F5D6EED-5344-E63B-C6A0-45412773A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F67E3-B128-46CD-B65B-C5A0821C161A}" type="datetimeFigureOut">
              <a:rPr lang="en-US"/>
              <a:pPr>
                <a:defRPr/>
              </a:pPr>
              <a:t>11/4/2024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DF6105D-A5C9-529B-492B-389173E9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51D87E5-A0C4-6D2B-5E58-7A01EF42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26EE-4570-4C1E-A1E1-C88D15600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3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AE587FD6-5220-2B03-3872-5CE811AEF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2244" y="1122363"/>
            <a:ext cx="6935755" cy="2387600"/>
          </a:xfr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2244" y="3602038"/>
            <a:ext cx="693575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2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01F8FD41-33B1-EA88-A434-8726C4BBC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796" y="365125"/>
            <a:ext cx="9834004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9796" y="1825625"/>
            <a:ext cx="4500004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7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520E7490-7502-1EB6-436B-E1E40F7D5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0"/>
            <a:ext cx="12184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3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2CA3EAF9-55D4-E6BB-326F-FEC9873AB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64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183A77-D20A-3AA2-43A8-20B33FBED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156B7-2415-4BF1-AFBB-9E38BEC3FB13}" type="datetimeFigureOut">
              <a:rPr lang="en-US"/>
              <a:pPr>
                <a:defRPr/>
              </a:pPr>
              <a:t>11/4/2024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28561D-61DD-AC1F-C8B9-A870F0A48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DD95C-B00E-75FD-55F6-910ABA4D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6180-826F-4822-8661-C0E461EFF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06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18700E-2F2E-ABF2-D047-8D53D453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942E3-5559-4F6E-8701-431045CB94F2}" type="datetimeFigureOut">
              <a:rPr lang="en-US"/>
              <a:pPr>
                <a:defRPr/>
              </a:pPr>
              <a:t>11/4/2024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4894ED-DE68-2889-912F-A35FA70C7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A9A649-45F4-3C46-A4D4-D3532DEC6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B2A17-BE8D-4B94-A6E8-CFDEA38D9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5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8D5D475-DA61-02AD-5AF3-3B3406ED27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F4D404D-C5DB-FD85-3FF5-5003A81B4A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B18D5-3069-6306-FCF5-4E45334809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90632B-B37C-40F2-840B-D56283862733}" type="datetimeFigureOut">
              <a:rPr lang="en-US"/>
              <a:pPr>
                <a:defRPr/>
              </a:pPr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AAF85-96F1-5164-51F8-BE8411175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DC91E-C55F-7C87-3EDE-9FBD04F3D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6A72F9-3D83-4BEB-9C93-2B662E347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2FB5-2F28-43BB-9425-195E1254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1CE27-065F-48EA-B49C-655476195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BFAC4-1A40-42B6-9C4A-FCC025B82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EA9A8-DFBE-4811-AEB9-C02F014FAB2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6C540-B267-4377-BDAD-801D4AEBA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84984-1FF8-4C00-BAD9-D7CD3731F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91781-981C-4FF6-918C-8A944604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jenni.benson@nsea.or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ea.org/webinars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nsea.org/NSEAOnlin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5B65FD7-3BED-B150-06E0-283F6F8C7CBB}"/>
              </a:ext>
            </a:extLst>
          </p:cNvPr>
          <p:cNvSpPr txBox="1">
            <a:spLocks/>
          </p:cNvSpPr>
          <p:nvPr/>
        </p:nvSpPr>
        <p:spPr bwMode="auto">
          <a:xfrm>
            <a:off x="418946" y="1545346"/>
            <a:ext cx="6935755" cy="2387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r>
              <a:rPr lang="en-US" sz="8800" dirty="0">
                <a:solidFill>
                  <a:schemeClr val="bg1">
                    <a:lumMod val="95000"/>
                  </a:schemeClr>
                </a:solidFill>
              </a:rPr>
              <a:t>Welcome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07ABC37-75F9-EC99-290B-1C638178EEA8}"/>
              </a:ext>
            </a:extLst>
          </p:cNvPr>
          <p:cNvSpPr txBox="1">
            <a:spLocks/>
          </p:cNvSpPr>
          <p:nvPr/>
        </p:nvSpPr>
        <p:spPr bwMode="auto">
          <a:xfrm>
            <a:off x="734828" y="4242013"/>
            <a:ext cx="6935756" cy="255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cs typeface="Calibri"/>
              </a:rPr>
              <a:t>(LOCAL) EDUCATION ASSOCIATION</a:t>
            </a:r>
          </a:p>
          <a:p>
            <a:r>
              <a:rPr lang="en-US" sz="3200">
                <a:solidFill>
                  <a:srgbClr val="FF0000"/>
                </a:solidFill>
                <a:cs typeface="Calibri"/>
              </a:rPr>
              <a:t>THANK YOU FOR ALL THAT YOU DO!</a:t>
            </a:r>
            <a:endParaRPr lang="en-US" sz="3200">
              <a:cs typeface="Calibri"/>
            </a:endParaRPr>
          </a:p>
          <a:p>
            <a:endParaRPr lang="en-US" sz="4000" dirty="0"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F72457-E9DD-B7CD-CF1F-BEA3194BE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584" y="5070764"/>
            <a:ext cx="1849223" cy="13065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8A1A049A-79DF-4731-88EF-963ED126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046" y="365125"/>
            <a:ext cx="7737987" cy="1325563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US" sz="4800" dirty="0">
                <a:solidFill>
                  <a:schemeClr val="accent4"/>
                </a:solidFill>
              </a:rPr>
              <a:t>NEA Member Benefits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B8A854-B752-4501-8E0A-091AAAA7DBF2}"/>
              </a:ext>
            </a:extLst>
          </p:cNvPr>
          <p:cNvSpPr txBox="1"/>
          <p:nvPr/>
        </p:nvSpPr>
        <p:spPr>
          <a:xfrm>
            <a:off x="2335046" y="1967134"/>
            <a:ext cx="78201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NEA Member Benefits can help you save!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Travel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Hotels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Air Fare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Cruises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Car Buying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Visit neamb.com to learn more.</a:t>
            </a:r>
          </a:p>
        </p:txBody>
      </p:sp>
    </p:spTree>
    <p:extLst>
      <p:ext uri="{BB962C8B-B14F-4D97-AF65-F5344CB8AC3E}">
        <p14:creationId xmlns:p14="http://schemas.microsoft.com/office/powerpoint/2010/main" val="4285041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/>
        <p:txBody>
          <a:bodyPr spcFirstLastPara="1" lIns="121900" tIns="121900" rIns="121900" bIns="121900" anchor="b" anchorCtr="0">
            <a:normAutofit/>
          </a:bodyPr>
          <a:lstStyle/>
          <a:p>
            <a:r>
              <a:rPr lang="en"/>
              <a:t>Benefits (cont’d)</a:t>
            </a:r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sz="half" idx="1"/>
          </p:nvPr>
        </p:nvSpPr>
        <p:spPr/>
        <p:txBody>
          <a:bodyPr spcFirstLastPara="1" lIns="121900" tIns="121900" rIns="121900" bIns="121900" anchorCtr="0">
            <a:normAutofit/>
          </a:bodyPr>
          <a:lstStyle/>
          <a:p>
            <a:pPr>
              <a:buChar char="-"/>
            </a:pPr>
            <a:r>
              <a:rPr lang="en" b="1" u="sng" dirty="0"/>
              <a:t>NEA Click &amp; Save</a:t>
            </a:r>
            <a:r>
              <a:rPr lang="en" dirty="0"/>
              <a:t> - your membership card gives you a LOT of discounts</a:t>
            </a:r>
            <a:endParaRPr dirty="0"/>
          </a:p>
          <a:p>
            <a:pPr indent="0">
              <a:buNone/>
            </a:pPr>
            <a:endParaRPr lang="en-US" dirty="0"/>
          </a:p>
          <a:p>
            <a:pPr lvl="1">
              <a:spcBef>
                <a:spcPts val="640"/>
              </a:spcBef>
              <a:buChar char="-"/>
            </a:pPr>
            <a:r>
              <a:rPr lang="en-US" sz="1600" dirty="0"/>
              <a:t>Hotels, airfare, cruises, resorts</a:t>
            </a:r>
          </a:p>
          <a:p>
            <a:pPr lvl="1">
              <a:buChar char="-"/>
            </a:pPr>
            <a:r>
              <a:rPr lang="en-US" sz="1600" dirty="0"/>
              <a:t>Car rentals</a:t>
            </a:r>
          </a:p>
          <a:p>
            <a:pPr lvl="1">
              <a:buChar char="-"/>
            </a:pPr>
            <a:r>
              <a:rPr lang="en-US" sz="1600" dirty="0"/>
              <a:t>Restaurants</a:t>
            </a:r>
          </a:p>
          <a:p>
            <a:pPr lvl="1">
              <a:buChar char="-"/>
            </a:pPr>
            <a:r>
              <a:rPr lang="en-US" sz="1600" dirty="0"/>
              <a:t>Retail stores</a:t>
            </a:r>
          </a:p>
          <a:p>
            <a:pPr lvl="1">
              <a:buChar char="-"/>
            </a:pPr>
            <a:r>
              <a:rPr lang="en-US" sz="1600" dirty="0"/>
              <a:t>Electronics</a:t>
            </a:r>
          </a:p>
          <a:p>
            <a:pPr lvl="1">
              <a:buChar char="-"/>
            </a:pPr>
            <a:r>
              <a:rPr lang="en-US" sz="1600" dirty="0"/>
              <a:t>And more...</a:t>
            </a:r>
          </a:p>
        </p:txBody>
      </p:sp>
      <p:pic>
        <p:nvPicPr>
          <p:cNvPr id="119" name="Google Shape;119;p19" descr="Screen Shot 2015-08-10 at 2.44.35 PM.png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448660" y="1356551"/>
            <a:ext cx="6172200" cy="4135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Benefits (cont’d)</a:t>
            </a:r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sz="half" idx="1"/>
          </p:nvPr>
        </p:nvSpPr>
        <p:spPr>
          <a:xfrm>
            <a:off x="1038030" y="1451303"/>
            <a:ext cx="5099180" cy="504157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endParaRPr dirty="0"/>
          </a:p>
          <a:p>
            <a:pPr lvl="1">
              <a:spcBef>
                <a:spcPts val="640"/>
              </a:spcBef>
              <a:buChar char="-"/>
            </a:pPr>
            <a:r>
              <a:rPr lang="en" dirty="0"/>
              <a:t>Tax preparation</a:t>
            </a:r>
            <a:endParaRPr dirty="0"/>
          </a:p>
          <a:p>
            <a:pPr lvl="1">
              <a:buChar char="-"/>
            </a:pPr>
            <a:r>
              <a:rPr lang="en" dirty="0"/>
              <a:t>Extended auto warranties</a:t>
            </a:r>
            <a:endParaRPr dirty="0"/>
          </a:p>
          <a:p>
            <a:pPr lvl="1">
              <a:buChar char="-"/>
            </a:pPr>
            <a:r>
              <a:rPr lang="en" dirty="0"/>
              <a:t>Cell phone service discount - 18% with Verizon</a:t>
            </a:r>
            <a:endParaRPr dirty="0"/>
          </a:p>
          <a:p>
            <a:pPr lvl="1">
              <a:buChar char="-"/>
            </a:pPr>
            <a:r>
              <a:rPr lang="en" dirty="0"/>
              <a:t>Magazines</a:t>
            </a:r>
            <a:endParaRPr dirty="0"/>
          </a:p>
          <a:p>
            <a:pPr lvl="1">
              <a:buChar char="-"/>
            </a:pPr>
            <a:r>
              <a:rPr lang="en" dirty="0"/>
              <a:t>Flowers &amp; gifts</a:t>
            </a:r>
            <a:endParaRPr dirty="0"/>
          </a:p>
          <a:p>
            <a:pPr lvl="1">
              <a:buChar char="-"/>
            </a:pPr>
            <a:r>
              <a:rPr lang="en" dirty="0"/>
              <a:t>Wholesale club memberships</a:t>
            </a:r>
            <a:br>
              <a:rPr lang="en" dirty="0"/>
            </a:b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C45305-1E8F-4E5E-92C2-C01411F35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10093"/>
            <a:ext cx="5181600" cy="5166870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/>
              <a:t>DISCOUNT ON BUYING A NEW CAR! </a:t>
            </a:r>
          </a:p>
          <a:p>
            <a:pPr marL="0" indent="0">
              <a:buNone/>
            </a:pPr>
            <a:r>
              <a:rPr lang="en-US" dirty="0"/>
              <a:t>“I’ve been able to save us $1,500 to 2,000 on each vehicle we’ve purchased over the past 6 years! It’s pretty easy!” - Jennifer Towle- Blair EA Past Local President </a:t>
            </a:r>
          </a:p>
          <a:p>
            <a:endParaRPr lang="en-US" dirty="0"/>
          </a:p>
        </p:txBody>
      </p:sp>
      <p:pic>
        <p:nvPicPr>
          <p:cNvPr id="126" name="Google Shape;126;p20" descr="Screen Shot 2015-08-10 at 2.44.35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6683" y="3807536"/>
            <a:ext cx="3812633" cy="2550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823B05-1924-D9E9-6BB6-9BD72CE1DA80}"/>
              </a:ext>
            </a:extLst>
          </p:cNvPr>
          <p:cNvSpPr txBox="1"/>
          <p:nvPr/>
        </p:nvSpPr>
        <p:spPr bwMode="auto">
          <a:xfrm>
            <a:off x="1519796" y="365125"/>
            <a:ext cx="9834004" cy="13255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Educator Interest Card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446416-D40D-9E2F-7ED5-74367328D3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9796" y="1825624"/>
            <a:ext cx="4500004" cy="496587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alibri Light" panose="020F0302020204030204"/>
              </a:rPr>
              <a:t>Scan the QR code and complete the card to be entered into a drawing for some prizes.</a:t>
            </a:r>
          </a:p>
          <a:p>
            <a:pPr marL="0" indent="0">
              <a:buNone/>
            </a:pPr>
            <a:endParaRPr lang="en-US" dirty="0">
              <a:latin typeface="Calibri Light" panose="020F0302020204030204"/>
            </a:endParaRPr>
          </a:p>
          <a:p>
            <a:pPr marL="0" indent="0">
              <a:buNone/>
            </a:pPr>
            <a:r>
              <a:rPr lang="en-US" sz="2800" dirty="0">
                <a:latin typeface="Calibri Light" panose="020F0302020204030204"/>
              </a:rPr>
              <a:t>By completing this card, you also provide us with feedback as we plan our professional development for the year.  We want to offer things that our members are interested in!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229B20AD-EE17-3B1B-4870-513E69235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331" y="1825625"/>
            <a:ext cx="4351338" cy="435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92C6B-F3CD-7115-A807-B599F88AE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CCE1D-1E9C-171B-D2DB-89DDED3905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Local Dues- $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61FD9-2258-3161-1B53-E7D993E668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State- $ </a:t>
            </a:r>
          </a:p>
          <a:p>
            <a:pPr marL="0" indent="0">
              <a:buNone/>
            </a:pPr>
            <a:r>
              <a:rPr lang="en-US" dirty="0"/>
              <a:t>National - $</a:t>
            </a:r>
          </a:p>
        </p:txBody>
      </p:sp>
    </p:spTree>
    <p:extLst>
      <p:ext uri="{BB962C8B-B14F-4D97-AF65-F5344CB8AC3E}">
        <p14:creationId xmlns:p14="http://schemas.microsoft.com/office/powerpoint/2010/main" val="83308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CAC333-4894-DEDF-AF56-1552272EF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796" y="365125"/>
            <a:ext cx="9834004" cy="132556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Join Now</a:t>
            </a: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0BB76A03-92FC-74C8-C3A2-9A56B4E08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129" y="1825625"/>
            <a:ext cx="4351338" cy="4351338"/>
          </a:xfrm>
          <a:prstGeom prst="rect">
            <a:avLst/>
          </a:prstGeo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F2BAF37-D2EB-3688-5178-C149A174C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Myriad"/>
              </a:rPr>
              <a:t>Scan this code with your phone, or go to nsea.org/</a:t>
            </a:r>
            <a:r>
              <a:rPr lang="en-US" sz="2800" b="1" dirty="0" err="1">
                <a:latin typeface="Myriad"/>
              </a:rPr>
              <a:t>JoinNow</a:t>
            </a:r>
            <a:endParaRPr lang="en-US" sz="2800" b="1" dirty="0">
              <a:latin typeface="Myriad"/>
            </a:endParaRPr>
          </a:p>
          <a:p>
            <a:pPr marL="0" indent="0">
              <a:buNone/>
            </a:pPr>
            <a:endParaRPr lang="en-US" b="1" dirty="0">
              <a:latin typeface="Myriad"/>
            </a:endParaRPr>
          </a:p>
          <a:p>
            <a:pPr marL="0" indent="0">
              <a:buNone/>
            </a:pPr>
            <a:endParaRPr lang="en-US" sz="2800" b="1" dirty="0">
              <a:latin typeface="Myriad"/>
            </a:endParaRPr>
          </a:p>
          <a:p>
            <a:pPr marL="0" indent="0">
              <a:buNone/>
            </a:pPr>
            <a:endParaRPr lang="en-US" b="1" dirty="0">
              <a:latin typeface="Myriad"/>
            </a:endParaRPr>
          </a:p>
          <a:p>
            <a:pPr marL="0" indent="0">
              <a:buNone/>
            </a:pPr>
            <a:r>
              <a:rPr lang="en-US" sz="2800" b="1" dirty="0">
                <a:latin typeface="Myriad"/>
              </a:rPr>
              <a:t>To scan a QR code, open your phone's camera, point it at the image above, and tap the link that pops up.</a:t>
            </a:r>
          </a:p>
          <a:p>
            <a:pPr marL="0" indent="0">
              <a:buNone/>
            </a:pPr>
            <a:endParaRPr lang="en-US" sz="2800" b="1" dirty="0">
              <a:latin typeface="Myriad"/>
            </a:endParaRPr>
          </a:p>
          <a:p>
            <a:pPr marL="0" indent="0">
              <a:buNone/>
            </a:pPr>
            <a:endParaRPr lang="en-US" sz="2800" b="1" dirty="0">
              <a:latin typeface="Myriad"/>
            </a:endParaRPr>
          </a:p>
          <a:p>
            <a:pPr marL="0" indent="0">
              <a:buNone/>
            </a:pPr>
            <a:endParaRPr lang="en-US" b="1" dirty="0">
              <a:latin typeface="Myriad"/>
            </a:endParaRPr>
          </a:p>
          <a:p>
            <a:pPr marL="0" indent="0">
              <a:buNone/>
            </a:pPr>
            <a:endParaRPr lang="en-US" sz="2800" b="1" dirty="0">
              <a:latin typeface="Myriad"/>
            </a:endParaRPr>
          </a:p>
          <a:p>
            <a:pPr marL="0" indent="0">
              <a:buNone/>
            </a:pPr>
            <a:endParaRPr lang="en-US" sz="2800" b="1" dirty="0">
              <a:latin typeface="Myria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081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4371D-48DB-0CE3-5D3D-757CA3CFC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2244" y="1122363"/>
            <a:ext cx="6935755" cy="23876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EA0F6-1F37-4F9B-D106-99D917F43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2244" y="3602038"/>
            <a:ext cx="6935756" cy="1655762"/>
          </a:xfrm>
        </p:spPr>
        <p:txBody>
          <a:bodyPr wrap="square" anchor="t">
            <a:normAutofit/>
          </a:bodyPr>
          <a:lstStyle/>
          <a:p>
            <a:r>
              <a:rPr lang="en-US" b="1"/>
              <a:t>(YOUR)- Organizational Specialist</a:t>
            </a:r>
          </a:p>
          <a:p>
            <a:endParaRPr lang="en-US" b="1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260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raphic 5" descr="Questions">
            <a:extLst>
              <a:ext uri="{FF2B5EF4-FFF2-40B4-BE49-F238E27FC236}">
                <a16:creationId xmlns:a16="http://schemas.microsoft.com/office/drawing/2014/main" id="{12514ABB-9035-422C-B849-008A868BE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3808"/>
            <a:ext cx="5850384" cy="5850384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AFDBF-C137-4F3B-8A91-461E3CF55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7732" y="957715"/>
            <a:ext cx="5130798" cy="2750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/>
              <a:t>Thank you for your time!</a:t>
            </a:r>
            <a:r>
              <a:rPr lang="en-US"/>
              <a:t> </a:t>
            </a:r>
            <a:r>
              <a:rPr lang="en-US" kern="1200"/>
              <a:t>Questions?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3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748497-9720-4071-AAC7-E8696CF69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320"/>
            <a:ext cx="10515600" cy="1325563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WE ARE YOUR PROFESSIONAL ORGANIZATION!</a:t>
            </a:r>
            <a:endParaRPr lang="en-US" sz="32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86AF76-0571-400B-B68A-492BF6281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8347" y="2205836"/>
            <a:ext cx="7103322" cy="3332243"/>
          </a:xfrm>
        </p:spPr>
        <p:txBody>
          <a:bodyPr lIns="91440" tIns="45720" rIns="91440" bIns="45720" anchor="t"/>
          <a:lstStyle/>
          <a:p>
            <a:pPr marL="292100" lvl="1" indent="0">
              <a:buClr>
                <a:schemeClr val="tx1"/>
              </a:buClr>
              <a:buNone/>
            </a:pPr>
            <a:r>
              <a:rPr lang="en-US" dirty="0"/>
              <a:t>Instant connections in and throughout the district, state and national levels.</a:t>
            </a:r>
          </a:p>
          <a:p>
            <a:pPr marL="292100" lvl="1" indent="0">
              <a:buClr>
                <a:schemeClr val="tx1"/>
              </a:buClr>
              <a:buNone/>
            </a:pPr>
            <a:br>
              <a:rPr lang="en-US" dirty="0"/>
            </a:br>
            <a:r>
              <a:rPr lang="en-US" dirty="0"/>
              <a:t>Professional development, training and mentoring opportunities. </a:t>
            </a:r>
            <a:endParaRPr lang="en-US" dirty="0">
              <a:cs typeface="Calibri" panose="020F0502020204030204"/>
            </a:endParaRPr>
          </a:p>
          <a:p>
            <a:pPr marL="292100" lvl="1" indent="0">
              <a:buClr>
                <a:schemeClr val="tx1"/>
              </a:buClr>
              <a:buNone/>
            </a:pPr>
            <a:endParaRPr lang="en-US" dirty="0">
              <a:cs typeface="Calibri" panose="020F0502020204030204"/>
            </a:endParaRPr>
          </a:p>
          <a:p>
            <a:pPr marL="200660" lvl="1" indent="0">
              <a:buNone/>
            </a:pPr>
            <a:r>
              <a:rPr lang="en-US" dirty="0"/>
              <a:t> Advocate for public school students and protect your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/>
              <a:t>investment in your career.</a:t>
            </a:r>
            <a:endParaRPr lang="en-US" dirty="0">
              <a:cs typeface="Calibri" panose="020F0502020204030204"/>
            </a:endParaRPr>
          </a:p>
          <a:p>
            <a:endParaRPr lang="en-US" dirty="0"/>
          </a:p>
        </p:txBody>
      </p:sp>
      <p:pic>
        <p:nvPicPr>
          <p:cNvPr id="7" name="Graphic 6" descr="Customer review RTL">
            <a:extLst>
              <a:ext uri="{FF2B5EF4-FFF2-40B4-BE49-F238E27FC236}">
                <a16:creationId xmlns:a16="http://schemas.microsoft.com/office/drawing/2014/main" id="{728E0057-8B96-4DA5-A461-8836C0646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73532" y="2286775"/>
            <a:ext cx="548731" cy="548731"/>
          </a:xfrm>
          <a:prstGeom prst="rect">
            <a:avLst/>
          </a:prstGeom>
        </p:spPr>
      </p:pic>
      <p:pic>
        <p:nvPicPr>
          <p:cNvPr id="8" name="Graphic 7" descr="Laptop">
            <a:extLst>
              <a:ext uri="{FF2B5EF4-FFF2-40B4-BE49-F238E27FC236}">
                <a16:creationId xmlns:a16="http://schemas.microsoft.com/office/drawing/2014/main" id="{2E340567-F31E-4749-B6C1-6586D46D7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3251" y="3278703"/>
            <a:ext cx="548731" cy="548731"/>
          </a:xfrm>
          <a:prstGeom prst="rect">
            <a:avLst/>
          </a:prstGeom>
        </p:spPr>
      </p:pic>
      <p:pic>
        <p:nvPicPr>
          <p:cNvPr id="9" name="Graphic 8" descr="Browser window">
            <a:extLst>
              <a:ext uri="{FF2B5EF4-FFF2-40B4-BE49-F238E27FC236}">
                <a16:creationId xmlns:a16="http://schemas.microsoft.com/office/drawing/2014/main" id="{EC4C53BB-5ADA-42D7-9BB6-DBF573DB19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28161" y="4382326"/>
            <a:ext cx="548731" cy="548731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68B5E71E-EEC3-4DA7-A8F8-FDD645BEF6A6}"/>
              </a:ext>
            </a:extLst>
          </p:cNvPr>
          <p:cNvSpPr/>
          <p:nvPr/>
        </p:nvSpPr>
        <p:spPr>
          <a:xfrm>
            <a:off x="667993" y="2302757"/>
            <a:ext cx="2986410" cy="1951892"/>
          </a:xfrm>
          <a:prstGeom prst="wedgeRoundRectCallout">
            <a:avLst>
              <a:gd name="adj1" fmla="val 60698"/>
              <a:gd name="adj2" fmla="val 81566"/>
              <a:gd name="adj3" fmla="val 16667"/>
            </a:avLst>
          </a:prstGeom>
          <a:solidFill>
            <a:srgbClr val="FFC6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EE5DD6-3724-4757-A0FF-22A48C2CE0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638" y="2187439"/>
            <a:ext cx="914479" cy="18350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DEB051-3BDD-41CC-A1F6-3CD5CE34D6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6117" y="2392051"/>
            <a:ext cx="1676545" cy="14326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3FFE89-9D88-0251-A5FB-1F0D26805CD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73" y="5357402"/>
            <a:ext cx="1537819" cy="108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4216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A92C14F-3A08-7515-A9C2-FCA6A5091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138238"/>
            <a:ext cx="3573463" cy="457517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B1E7ED-C903-8598-BCFA-6DD066465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25" y="1138238"/>
            <a:ext cx="3557588" cy="45751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39FCF6D-5924-4606-89D4-2B6973CB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NSEA Strategic Plan</a:t>
            </a:r>
          </a:p>
        </p:txBody>
      </p:sp>
    </p:spTree>
    <p:extLst>
      <p:ext uri="{BB962C8B-B14F-4D97-AF65-F5344CB8AC3E}">
        <p14:creationId xmlns:p14="http://schemas.microsoft.com/office/powerpoint/2010/main" val="93537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>
            <a:extLst>
              <a:ext uri="{FF2B5EF4-FFF2-40B4-BE49-F238E27FC236}">
                <a16:creationId xmlns:a16="http://schemas.microsoft.com/office/drawing/2014/main" id="{6D67391B-033F-0831-1052-958728A3D3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  <a:cs typeface="Calibri Light"/>
              </a:rPr>
              <a:t>Local, District, State and National </a:t>
            </a:r>
            <a:br>
              <a:rPr lang="en-US" b="1">
                <a:solidFill>
                  <a:schemeClr val="accent1"/>
                </a:solidFill>
                <a:cs typeface="Calibri Light"/>
              </a:rPr>
            </a:br>
            <a:r>
              <a:rPr lang="en-US" b="1">
                <a:solidFill>
                  <a:schemeClr val="accent1"/>
                </a:solidFill>
                <a:cs typeface="Calibri Light"/>
              </a:rPr>
              <a:t>Leadership Working for Members</a:t>
            </a:r>
            <a:br>
              <a:rPr lang="en-US" b="1">
                <a:solidFill>
                  <a:schemeClr val="accent1"/>
                </a:solidFill>
                <a:cs typeface="Calibri Light"/>
              </a:rPr>
            </a:b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45A086-61F1-0024-73C8-827B2158890D}"/>
              </a:ext>
            </a:extLst>
          </p:cNvPr>
          <p:cNvSpPr txBox="1"/>
          <p:nvPr/>
        </p:nvSpPr>
        <p:spPr>
          <a:xfrm>
            <a:off x="266007" y="1899458"/>
            <a:ext cx="116599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chemeClr val="accent1"/>
                </a:solidFill>
                <a:cs typeface="Calibri" panose="020F0502020204030204"/>
              </a:rPr>
              <a:t>The NSEA is 100 percent member-driven and member-led</a:t>
            </a:r>
            <a:r>
              <a:rPr lang="en-US" sz="2400" b="1" dirty="0">
                <a:solidFill>
                  <a:schemeClr val="accent2"/>
                </a:solidFill>
                <a:cs typeface="Calibri" panose="020F0502020204030204"/>
              </a:rPr>
              <a:t>. </a:t>
            </a:r>
            <a:endParaRPr lang="en-US" sz="2400" dirty="0">
              <a:solidFill>
                <a:schemeClr val="accent2"/>
              </a:solidFill>
              <a:cs typeface="Calibri" panose="020F050202020403020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cs typeface="Calibri" panose="020F0502020204030204"/>
              </a:rPr>
              <a:t>Members decide the direction of the organization, which issues to work on and who they want to represent them. </a:t>
            </a:r>
            <a:endParaRPr lang="en-US" sz="2400" dirty="0">
              <a:solidFill>
                <a:srgbClr val="0070C0"/>
              </a:solidFill>
              <a:cs typeface="Calibri" panose="020F050202020403020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cs typeface="Calibri" panose="020F0502020204030204"/>
              </a:rPr>
              <a:t>Members elect their local association representatives. </a:t>
            </a:r>
            <a:endParaRPr lang="en-US" sz="2400" dirty="0">
              <a:solidFill>
                <a:srgbClr val="0070C0"/>
              </a:solidFill>
              <a:cs typeface="Calibri" panose="020F050202020403020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cs typeface="Calibri" panose="020F0502020204030204"/>
              </a:rPr>
              <a:t>Members choose a state president, officers and Board of Directors who listen to the needs of our members across the state.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cs typeface="Calibri" panose="020F0502020204030204"/>
              </a:rPr>
              <a:t>Members can choose many opportunities for leadership and involvement.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/>
                </a:solidFill>
                <a:cs typeface="Calibri" panose="020F0502020204030204"/>
              </a:rPr>
              <a:t>Members can contact NSEA President with any questions or concerns.  tim.royers@nsea.org</a:t>
            </a:r>
            <a:endParaRPr lang="en-US" sz="2400" dirty="0">
              <a:solidFill>
                <a:schemeClr val="accent1"/>
              </a:solidFill>
              <a:cs typeface="Calibri" panose="020F0502020204030204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37DB0B1-2C9A-4B0D-9C45-708DE26F3B11}"/>
              </a:ext>
            </a:extLst>
          </p:cNvPr>
          <p:cNvSpPr txBox="1"/>
          <p:nvPr/>
        </p:nvSpPr>
        <p:spPr>
          <a:xfrm>
            <a:off x="2125980" y="692327"/>
            <a:ext cx="60973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cs typeface="Calibri Light"/>
              </a:rPr>
              <a:t>What NSEA does for you: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E2A7D2-3923-C5F4-6041-C65ACCF77388}"/>
              </a:ext>
            </a:extLst>
          </p:cNvPr>
          <p:cNvSpPr txBox="1"/>
          <p:nvPr/>
        </p:nvSpPr>
        <p:spPr>
          <a:xfrm>
            <a:off x="1903615" y="1562793"/>
            <a:ext cx="945988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18 Organizational Specialists across Nebraska who serve every public school in the state.  This allows someone to be nearby to assist you when you need help.  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Your NSEA building is located right across the street from the state capitol, allowing us easy access to lobby on behalf of public education.  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Assists with bargaining by helping with comp studies, tactics, gaining (and keeping!) recognition as the bargaining agent for EBEA, and helping you to get the best settlement you can.  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Access to NEA Member Benefits and savings.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Liability insurance - Protection for your job!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Triangle 70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Introductions – Local Officers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5A1144-EDE9-F8C5-1796-76DBFAC65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357" y="3134007"/>
            <a:ext cx="3533985" cy="2496838"/>
          </a:xfrm>
          <a:prstGeom prst="rect">
            <a:avLst/>
          </a:prstGeom>
        </p:spPr>
      </p:pic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94A963F6-1505-4CD1-9CC6-FE46E3086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0897" y="2057400"/>
            <a:ext cx="3932237" cy="381158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0" name="Google Shape;58;p9">
            <a:extLst>
              <a:ext uri="{FF2B5EF4-FFF2-40B4-BE49-F238E27FC236}">
                <a16:creationId xmlns:a16="http://schemas.microsoft.com/office/drawing/2014/main" id="{EDAE96D9-1FB1-428A-86BA-49028D58D6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7831838"/>
              </p:ext>
            </p:extLst>
          </p:nvPr>
        </p:nvGraphicFramePr>
        <p:xfrm>
          <a:off x="5255260" y="2998278"/>
          <a:ext cx="4238257" cy="272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>
            <a:extLst>
              <a:ext uri="{FF2B5EF4-FFF2-40B4-BE49-F238E27FC236}">
                <a16:creationId xmlns:a16="http://schemas.microsoft.com/office/drawing/2014/main" id="{58E96C6D-D0D6-8D39-627D-9F97D40E1F8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32213" y="1122363"/>
            <a:ext cx="6935787" cy="2387600"/>
          </a:xfrm>
        </p:spPr>
        <p:txBody>
          <a:bodyPr/>
          <a:lstStyle/>
          <a:p>
            <a:r>
              <a:rPr lang="en" dirty="0">
                <a:solidFill>
                  <a:schemeClr val="accent1"/>
                </a:solidFill>
              </a:rPr>
              <a:t>Building Representatives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13315" name="Subtitle 3">
            <a:extLst>
              <a:ext uri="{FF2B5EF4-FFF2-40B4-BE49-F238E27FC236}">
                <a16:creationId xmlns:a16="http://schemas.microsoft.com/office/drawing/2014/main" id="{258294C0-3E98-0131-FA24-9435FB44091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732213" y="3602038"/>
            <a:ext cx="6935787" cy="1655762"/>
          </a:xfrm>
        </p:spPr>
        <p:txBody>
          <a:bodyPr/>
          <a:lstStyle/>
          <a:p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D128B2-C599-4F45-91E2-37BB9EE60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81" y="5476667"/>
            <a:ext cx="1121761" cy="7925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E77512-ACE0-4483-A326-BEB4B0189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599" y="1457864"/>
            <a:ext cx="7227545" cy="4065494"/>
          </a:xfrm>
          <a:prstGeom prst="rect">
            <a:avLst/>
          </a:prstGeom>
          <a:noFill/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8A1A049A-79DF-4731-88EF-963ED126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599" y="271238"/>
            <a:ext cx="7227545" cy="118662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US" sz="4800" dirty="0">
                <a:solidFill>
                  <a:schemeClr val="accent4"/>
                </a:solidFill>
              </a:rPr>
              <a:t>Professional Development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EE45DA-66C3-03A1-137D-9C8DBC276C55}"/>
              </a:ext>
            </a:extLst>
          </p:cNvPr>
          <p:cNvSpPr txBox="1"/>
          <p:nvPr/>
        </p:nvSpPr>
        <p:spPr>
          <a:xfrm>
            <a:off x="2028599" y="5657671"/>
            <a:ext cx="722754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 learning options: 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https://www.nsea.org/webinars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Only Online courses: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https://www.nsea.org/NSEAOnline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349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A1A049A-79DF-4731-88EF-963ED126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NSEA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Children’s Fund</a:t>
            </a:r>
          </a:p>
        </p:txBody>
      </p:sp>
      <p:graphicFrame>
        <p:nvGraphicFramePr>
          <p:cNvPr id="24" name="TextBox 1">
            <a:extLst>
              <a:ext uri="{FF2B5EF4-FFF2-40B4-BE49-F238E27FC236}">
                <a16:creationId xmlns:a16="http://schemas.microsoft.com/office/drawing/2014/main" id="{F89D628B-68A4-2C9D-1F58-7EBAF50F2D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634022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0969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006098"/>
      </a:dk2>
      <a:lt2>
        <a:srgbClr val="E7E6E6"/>
      </a:lt2>
      <a:accent1>
        <a:srgbClr val="002776"/>
      </a:accent1>
      <a:accent2>
        <a:srgbClr val="EFBD4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22 PPT.pptx" id="{D9EB4313-99B6-4202-BBC3-4EE183941CAB}" vid="{A415AE8B-5282-4AC2-A52F-63EA10C5A601}"/>
    </a:ext>
  </a:extLst>
</a:theme>
</file>

<file path=ppt/theme/theme2.xml><?xml version="1.0" encoding="utf-8"?>
<a:theme xmlns:a="http://schemas.openxmlformats.org/drawingml/2006/main" name="1_Office Theme">
  <a:themeElements>
    <a:clrScheme name="Custom 4">
      <a:dk1>
        <a:sysClr val="windowText" lastClr="000000"/>
      </a:dk1>
      <a:lt1>
        <a:sysClr val="window" lastClr="FFFFFF"/>
      </a:lt1>
      <a:dk2>
        <a:srgbClr val="006098"/>
      </a:dk2>
      <a:lt2>
        <a:srgbClr val="E7E6E6"/>
      </a:lt2>
      <a:accent1>
        <a:srgbClr val="002776"/>
      </a:accent1>
      <a:accent2>
        <a:srgbClr val="EFBD4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CDC31168CE0B4AB259B6C2F05C593B" ma:contentTypeVersion="12" ma:contentTypeDescription="Create a new document." ma:contentTypeScope="" ma:versionID="39034b123f9a56ebf4b930cbd259ac34">
  <xsd:schema xmlns:xsd="http://www.w3.org/2001/XMLSchema" xmlns:xs="http://www.w3.org/2001/XMLSchema" xmlns:p="http://schemas.microsoft.com/office/2006/metadata/properties" xmlns:ns2="9b18fc51-bebd-44f5-95c6-dbb5b47707c2" xmlns:ns3="18b3ae21-8b98-41d6-b022-81c71391ed55" targetNamespace="http://schemas.microsoft.com/office/2006/metadata/properties" ma:root="true" ma:fieldsID="8e3383db3bc60dae048396dfd73f0a16" ns2:_="" ns3:_="">
    <xsd:import namespace="9b18fc51-bebd-44f5-95c6-dbb5b47707c2"/>
    <xsd:import namespace="18b3ae21-8b98-41d6-b022-81c71391ed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8fc51-bebd-44f5-95c6-dbb5b47707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3ae21-8b98-41d6-b022-81c71391ed5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1F53CB-D4B3-4B0D-A015-FB30A124FF2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AFDCBB9-087E-4846-B237-DC7B5BC2F0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49E1F3-11E2-481A-A949-13F990F4B9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18fc51-bebd-44f5-95c6-dbb5b47707c2"/>
    <ds:schemaRef ds:uri="18b3ae21-8b98-41d6-b022-81c71391ed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2022-23 PPT</Template>
  <TotalTime>45</TotalTime>
  <Words>599</Words>
  <Application>Microsoft Office PowerPoint</Application>
  <PresentationFormat>Widescreen</PresentationFormat>
  <Paragraphs>85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 Rounded MT Bold</vt:lpstr>
      <vt:lpstr>Calibri</vt:lpstr>
      <vt:lpstr>Calibri Light</vt:lpstr>
      <vt:lpstr>Franklin Gothic Book</vt:lpstr>
      <vt:lpstr>Franklin Gothic Medium</vt:lpstr>
      <vt:lpstr>Myriad</vt:lpstr>
      <vt:lpstr>Myriad Pro</vt:lpstr>
      <vt:lpstr>Tw Cen MT</vt:lpstr>
      <vt:lpstr>Wingdings</vt:lpstr>
      <vt:lpstr>Office Theme</vt:lpstr>
      <vt:lpstr>1_Office Theme</vt:lpstr>
      <vt:lpstr>PowerPoint Presentation</vt:lpstr>
      <vt:lpstr>WE ARE YOUR PROFESSIONAL ORGANIZATION!</vt:lpstr>
      <vt:lpstr>NSEA Strategic Plan</vt:lpstr>
      <vt:lpstr>Local, District, State and National  Leadership Working for Members </vt:lpstr>
      <vt:lpstr>PowerPoint Presentation</vt:lpstr>
      <vt:lpstr>Introductions – Local Officers </vt:lpstr>
      <vt:lpstr>Building Representatives</vt:lpstr>
      <vt:lpstr>Professional Development </vt:lpstr>
      <vt:lpstr>NSEA Children’s Fund</vt:lpstr>
      <vt:lpstr>NEA Member Benefits</vt:lpstr>
      <vt:lpstr>Benefits (cont’d)</vt:lpstr>
      <vt:lpstr>Benefits (cont’d)</vt:lpstr>
      <vt:lpstr>PowerPoint Presentation</vt:lpstr>
      <vt:lpstr>Dues</vt:lpstr>
      <vt:lpstr>Join Now</vt:lpstr>
      <vt:lpstr>Contact Us</vt:lpstr>
      <vt:lpstr>Thank you for your time!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Fritz, Heather [NE]</dc:creator>
  <cp:lastModifiedBy>Greve, Teresa [NE]</cp:lastModifiedBy>
  <cp:revision>5</cp:revision>
  <dcterms:created xsi:type="dcterms:W3CDTF">2022-07-05T21:20:40Z</dcterms:created>
  <dcterms:modified xsi:type="dcterms:W3CDTF">2024-11-04T19:52:35Z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0x0101005ECDC31168CE0B4AB259B6C2F05C593B</vt:lpwstr>
  </property>
  <property fmtid="{D5CDD505-2E9C-101B-9397-08002B2CF9AE}" pid="3" name="Order">
    <vt:r8>27000</vt:r8>
  </property>
</Properties>
</file>